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BA5D8B-B253-4F52-B4C5-1BA5A5EAEC89}">
  <a:tblStyle styleId="{0EBA5D8B-B253-4F52-B4C5-1BA5A5EAEC8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l-GR" sz="1200" b="0" i="0" u="none" strike="noStrike" cap="none">
                <a:solidFill>
                  <a:schemeClr val="dk1"/>
                </a:solidFill>
                <a:latin typeface="Calibri"/>
                <a:ea typeface="Calibri"/>
                <a:cs typeface="Calibri"/>
                <a:sym typeface="Calibri"/>
              </a:rPr>
              <a:t>‹#›</a:t>
            </a:fld>
            <a:endParaRPr lang="el-G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1" name="Shape 161"/>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9" name="Shape 169"/>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6" name="Shape 176"/>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3" name="Shape 183"/>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92" name="Shape 192"/>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4" name="Shape 94"/>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6" name="Shape 296"/>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06" name="Shape 306"/>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17" name="Shape 317"/>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6" name="Shape 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8" name="Shape 4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9" name="Shape 109"/>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9" name="Shape 4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9" name="Shape 4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8" name="Shape 4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5" name="Shape 4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9" name="Shape 5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2" name="Shape 5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8" name="Shape 5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8" name="Shape 5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7" name="Shape 117"/>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2" name="Shape 5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76" name="Shape 5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87" name="Shape 5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7" name="Shape 5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Shape 6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06" name="Shape 6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17" name="Shape 6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28" name="Shape 6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5" name="Shape 125"/>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4" name="Shape 134"/>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3" name="Shape 143"/>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2" name="Shape 152"/>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l-GR" sz="1200" b="0" i="0" u="none" strike="noStrike" cap="none">
                <a:solidFill>
                  <a:srgbClr val="888888"/>
                </a:solidFill>
                <a:latin typeface="Calibri"/>
                <a:ea typeface="Calibri"/>
                <a:cs typeface="Calibri"/>
                <a:sym typeface="Calibri"/>
              </a:rPr>
              <a:t>‹#›</a:t>
            </a:fld>
            <a:endParaRPr lang="el-G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Τίτλος και Κατακόρυφο κείμενο">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l-GR" sz="1200">
                <a:solidFill>
                  <a:srgbClr val="888888"/>
                </a:solidFill>
                <a:latin typeface="Calibri"/>
                <a:ea typeface="Calibri"/>
                <a:cs typeface="Calibri"/>
                <a:sym typeface="Calibri"/>
              </a:rPr>
              <a:t>‹#›</a:t>
            </a:fld>
            <a:endParaRPr lang="el-G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Κατακόρυφος τίτλος και Κείμενο">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l-GR" sz="1200">
                <a:solidFill>
                  <a:srgbClr val="888888"/>
                </a:solidFill>
                <a:latin typeface="Calibri"/>
                <a:ea typeface="Calibri"/>
                <a:cs typeface="Calibri"/>
                <a:sym typeface="Calibri"/>
              </a:rPr>
              <a:t>‹#›</a:t>
            </a:fld>
            <a:endParaRPr lang="el-G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l-GR" sz="1200" b="0" i="0" u="none" strike="noStrike" cap="none">
                <a:solidFill>
                  <a:srgbClr val="888888"/>
                </a:solidFill>
                <a:latin typeface="Calibri"/>
                <a:ea typeface="Calibri"/>
                <a:cs typeface="Calibri"/>
                <a:sym typeface="Calibri"/>
              </a:rPr>
              <a:t>‹#›</a:t>
            </a:fld>
            <a:endParaRPr lang="el-G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Κεφαλίδα ενότητας">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l-GR" sz="1200">
                <a:solidFill>
                  <a:srgbClr val="888888"/>
                </a:solidFill>
                <a:latin typeface="Calibri"/>
                <a:ea typeface="Calibri"/>
                <a:cs typeface="Calibri"/>
                <a:sym typeface="Calibri"/>
              </a:rPr>
              <a:t>‹#›</a:t>
            </a:fld>
            <a:endParaRPr lang="el-G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Δύο περιεχόμενα">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l-GR" sz="1200">
                <a:solidFill>
                  <a:srgbClr val="888888"/>
                </a:solidFill>
                <a:latin typeface="Calibri"/>
                <a:ea typeface="Calibri"/>
                <a:cs typeface="Calibri"/>
                <a:sym typeface="Calibri"/>
              </a:rPr>
              <a:t>‹#›</a:t>
            </a:fld>
            <a:endParaRPr lang="el-GR"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Σύγκριση">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l-GR" sz="1200">
                <a:solidFill>
                  <a:srgbClr val="888888"/>
                </a:solidFill>
                <a:latin typeface="Calibri"/>
                <a:ea typeface="Calibri"/>
                <a:cs typeface="Calibri"/>
                <a:sym typeface="Calibri"/>
              </a:rPr>
              <a:t>‹#›</a:t>
            </a:fld>
            <a:endParaRPr lang="el-G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Μόνο τίτλος">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l-GR" sz="1200">
                <a:solidFill>
                  <a:srgbClr val="888888"/>
                </a:solidFill>
                <a:latin typeface="Calibri"/>
                <a:ea typeface="Calibri"/>
                <a:cs typeface="Calibri"/>
                <a:sym typeface="Calibri"/>
              </a:rPr>
              <a:t>‹#›</a:t>
            </a:fld>
            <a:endParaRPr lang="el-G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Κενή">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l-GR" sz="1200">
                <a:solidFill>
                  <a:srgbClr val="888888"/>
                </a:solidFill>
                <a:latin typeface="Calibri"/>
                <a:ea typeface="Calibri"/>
                <a:cs typeface="Calibri"/>
                <a:sym typeface="Calibri"/>
              </a:rPr>
              <a:t>‹#›</a:t>
            </a:fld>
            <a:endParaRPr lang="el-G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Περιεχόμενο με λεζάντα">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l-GR" sz="1200">
                <a:solidFill>
                  <a:srgbClr val="888888"/>
                </a:solidFill>
                <a:latin typeface="Calibri"/>
                <a:ea typeface="Calibri"/>
                <a:cs typeface="Calibri"/>
                <a:sym typeface="Calibri"/>
              </a:rPr>
              <a:t>‹#›</a:t>
            </a:fld>
            <a:endParaRPr lang="el-G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Εικόνα με λεζάντα">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l-GR" sz="1200">
                <a:solidFill>
                  <a:srgbClr val="888888"/>
                </a:solidFill>
                <a:latin typeface="Calibri"/>
                <a:ea typeface="Calibri"/>
                <a:cs typeface="Calibri"/>
                <a:sym typeface="Calibri"/>
              </a:rPr>
              <a:t>‹#›</a:t>
            </a:fld>
            <a:endParaRPr lang="el-G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7000"/>
          </a:blip>
          <a:tile tx="0" ty="0" sx="100000" sy="100000" flip="none" algn="tl"/>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l-GR" sz="1200" b="0" i="0" u="none" strike="noStrike" cap="none">
                <a:solidFill>
                  <a:srgbClr val="888888"/>
                </a:solidFill>
                <a:latin typeface="Calibri"/>
                <a:ea typeface="Calibri"/>
                <a:cs typeface="Calibri"/>
                <a:sym typeface="Calibri"/>
              </a:rPr>
              <a:t>‹#›</a:t>
            </a:fld>
            <a:endParaRPr lang="el-G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7.gif"/><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7.gif"/><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2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jp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gif"/></Relationships>
</file>

<file path=ppt/slides/_rels/slide3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53.jp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56.gif"/><Relationship Id="rId5" Type="http://schemas.openxmlformats.org/officeDocument/2006/relationships/image" Target="../media/image55.png"/><Relationship Id="rId4" Type="http://schemas.openxmlformats.org/officeDocument/2006/relationships/image" Target="../media/image54.jpg"/></Relationships>
</file>

<file path=ppt/slides/_rels/slide3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7.jpg"/></Relationships>
</file>

<file path=ppt/slides/_rels/slide3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2.jpg"/></Relationships>
</file>

<file path=ppt/slides/_rels/slide4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17.gif"/><Relationship Id="rId7" Type="http://schemas.openxmlformats.org/officeDocument/2006/relationships/image" Target="../media/image68.jp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 Id="rId9" Type="http://schemas.openxmlformats.org/officeDocument/2006/relationships/image" Target="../media/image70.png"/></Relationships>
</file>

<file path=ppt/slides/_rels/slide4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72.jpg"/><Relationship Id="rId4" Type="http://schemas.openxmlformats.org/officeDocument/2006/relationships/image" Target="../media/image71.jpg"/></Relationships>
</file>

<file path=ppt/slides/_rels/slide4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75.png"/><Relationship Id="rId4" Type="http://schemas.openxmlformats.org/officeDocument/2006/relationships/image" Target="../media/image73.png"/></Relationships>
</file>

<file path=ppt/slides/_rels/slide4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image" Target="../media/image77.png"/></Relationships>
</file>

<file path=ppt/slides/_rels/slide4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0.jpg"/><Relationship Id="rId4" Type="http://schemas.openxmlformats.org/officeDocument/2006/relationships/image" Target="../media/image79.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82.jpg"/></Relationships>
</file>

<file path=ppt/slides/_rels/slide5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84.png"/><Relationship Id="rId4" Type="http://schemas.openxmlformats.org/officeDocument/2006/relationships/image" Target="../media/image83.png"/></Relationships>
</file>

<file path=ppt/slides/_rels/slide5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85.jp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87.jpg"/><Relationship Id="rId5" Type="http://schemas.openxmlformats.org/officeDocument/2006/relationships/image" Target="../media/image86.jpg"/><Relationship Id="rId4" Type="http://schemas.openxmlformats.org/officeDocument/2006/relationships/image" Target="../media/image17.gif"/></Relationships>
</file>

<file path=ppt/slides/_rels/slide5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89.jpg"/><Relationship Id="rId4" Type="http://schemas.openxmlformats.org/officeDocument/2006/relationships/image" Target="../media/image88.jpg"/></Relationships>
</file>

<file path=ppt/slides/_rels/slide5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90.jpg"/></Relationships>
</file>

<file path=ppt/slides/_rels/slide5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9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descr="https://perpetuum2016.files.wordpress.com/2016/08/innotrans_motiv1.jpg?w=1200"/>
          <p:cNvPicPr preferRelativeResize="0"/>
          <p:nvPr/>
        </p:nvPicPr>
        <p:blipFill rotWithShape="1">
          <a:blip r:embed="rId3">
            <a:alphaModFix/>
          </a:blip>
          <a:srcRect/>
          <a:stretch/>
        </p:blipFill>
        <p:spPr>
          <a:xfrm>
            <a:off x="0" y="181950"/>
            <a:ext cx="9144000" cy="6461759"/>
          </a:xfrm>
          <a:prstGeom prst="rect">
            <a:avLst/>
          </a:prstGeom>
          <a:noFill/>
          <a:ln>
            <a:noFill/>
          </a:ln>
        </p:spPr>
      </p:pic>
      <p:sp>
        <p:nvSpPr>
          <p:cNvPr id="90" name="Shape 90"/>
          <p:cNvSpPr txBox="1"/>
          <p:nvPr/>
        </p:nvSpPr>
        <p:spPr>
          <a:xfrm>
            <a:off x="-142907" y="2817000"/>
            <a:ext cx="9429815" cy="1446550"/>
          </a:xfrm>
          <a:prstGeom prst="rect">
            <a:avLst/>
          </a:prstGeom>
          <a:solidFill>
            <a:srgbClr val="17365D">
              <a:alpha val="0"/>
            </a:srgbClr>
          </a:solidFill>
          <a:ln w="28575" cap="flat" cmpd="sng">
            <a:solidFill>
              <a:schemeClr val="lt1"/>
            </a:solidFill>
            <a:prstDash val="solid"/>
            <a:round/>
            <a:headEnd type="none" w="med" len="med"/>
            <a:tailEnd type="none" w="med" len="med"/>
          </a:ln>
          <a:effectLst>
            <a:outerShdw blurRad="25399" dist="12700" dir="5400000" algn="t" rotWithShape="0">
              <a:srgbClr val="000000">
                <a:alpha val="49803"/>
              </a:srgbClr>
            </a:outerShdw>
          </a:effectLst>
        </p:spPr>
        <p:txBody>
          <a:bodyPr lIns="91425" tIns="45700" rIns="91425" bIns="45700" anchor="t" anchorCtr="0">
            <a:noAutofit/>
          </a:bodyPr>
          <a:lstStyle/>
          <a:p>
            <a:pPr marL="0" marR="0" lvl="0" indent="0" algn="ctr" rtl="0">
              <a:spcBef>
                <a:spcPts val="0"/>
              </a:spcBef>
              <a:buSzPct val="25000"/>
              <a:buNone/>
            </a:pPr>
            <a:r>
              <a:rPr lang="el-GR" sz="4000" b="1" i="0" u="none" strike="noStrike" cap="none">
                <a:solidFill>
                  <a:srgbClr val="F4F0E2"/>
                </a:solidFill>
                <a:latin typeface="Calibri"/>
                <a:ea typeface="Calibri"/>
                <a:cs typeface="Calibri"/>
                <a:sym typeface="Calibri"/>
              </a:rPr>
              <a:t>ΠΑΡΟΥΣΙΑΣΗ</a:t>
            </a:r>
          </a:p>
          <a:p>
            <a:pPr marL="0" marR="0" lvl="0" indent="0" algn="ctr" rtl="0">
              <a:spcBef>
                <a:spcPts val="0"/>
              </a:spcBef>
              <a:buSzPct val="25000"/>
              <a:buNone/>
            </a:pPr>
            <a:r>
              <a:rPr lang="el-GR" sz="2400" b="0" i="0" u="none" strike="noStrike" cap="none">
                <a:solidFill>
                  <a:srgbClr val="F4F0E2"/>
                </a:solidFill>
                <a:latin typeface="Calibri"/>
                <a:ea typeface="Calibri"/>
                <a:cs typeface="Calibri"/>
                <a:sym typeface="Calibri"/>
              </a:rPr>
              <a:t>για τη συμμετοχή στην Έκθεση InnoTrans 2016</a:t>
            </a:r>
          </a:p>
          <a:p>
            <a:pPr marL="0" marR="0" lvl="0" indent="0" algn="ctr" rtl="0">
              <a:spcBef>
                <a:spcPts val="0"/>
              </a:spcBef>
              <a:buSzPct val="25000"/>
              <a:buNone/>
            </a:pPr>
            <a:r>
              <a:rPr lang="el-GR" sz="2400" b="0" i="0" u="none" strike="noStrike" cap="none">
                <a:solidFill>
                  <a:srgbClr val="F4F0E2"/>
                </a:solidFill>
                <a:latin typeface="Calibri"/>
                <a:ea typeface="Calibri"/>
                <a:cs typeface="Calibri"/>
                <a:sym typeface="Calibri"/>
              </a:rPr>
              <a:t>των στελεχών του ΟΣΕ:</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p:nvPr/>
        </p:nvSpPr>
        <p:spPr>
          <a:xfrm>
            <a:off x="964380" y="285728"/>
            <a:ext cx="7215238" cy="1077217"/>
          </a:xfrm>
          <a:prstGeom prst="rect">
            <a:avLst/>
          </a:prstGeom>
          <a:noFill/>
          <a:ln>
            <a:noFill/>
          </a:ln>
          <a:effectLst>
            <a:outerShdw blurRad="25399" dist="12700" dir="5400000" algn="t" rotWithShape="0">
              <a:srgbClr val="000000">
                <a:alpha val="49803"/>
              </a:srgbClr>
            </a:outerShdw>
          </a:effectLst>
        </p:spPr>
        <p:txBody>
          <a:bodyPr lIns="91425" tIns="45700" rIns="91425" bIns="45700" anchor="t" anchorCtr="0">
            <a:noAutofit/>
          </a:bodyPr>
          <a:lstStyle/>
          <a:p>
            <a:pPr marL="0" marR="0" lvl="0" indent="0" algn="ctr" rtl="0">
              <a:spcBef>
                <a:spcPts val="0"/>
              </a:spcBef>
              <a:buNone/>
            </a:pPr>
            <a:endParaRPr sz="3200" b="0"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0" i="0" u="none" strike="noStrike" cap="none">
              <a:solidFill>
                <a:schemeClr val="dk1"/>
              </a:solidFill>
              <a:latin typeface="Calibri"/>
              <a:ea typeface="Calibri"/>
              <a:cs typeface="Calibri"/>
              <a:sym typeface="Calibri"/>
            </a:endParaRPr>
          </a:p>
        </p:txBody>
      </p:sp>
      <p:sp>
        <p:nvSpPr>
          <p:cNvPr id="164" name="Shape 164"/>
          <p:cNvSpPr/>
          <p:nvPr/>
        </p:nvSpPr>
        <p:spPr>
          <a:xfrm>
            <a:off x="571472" y="214289"/>
            <a:ext cx="8001055" cy="2862322"/>
          </a:xfrm>
          <a:prstGeom prst="rect">
            <a:avLst/>
          </a:prstGeom>
          <a:noFill/>
          <a:ln>
            <a:noFill/>
          </a:ln>
          <a:effectLst>
            <a:outerShdw dist="12700" dir="2700000" algn="tl" rotWithShape="0">
              <a:srgbClr val="000000">
                <a:alpha val="14901"/>
              </a:srgbClr>
            </a:outerShdw>
          </a:effectLst>
        </p:spPr>
        <p:txBody>
          <a:bodyPr lIns="91425" tIns="45700" rIns="91425" bIns="45700" anchor="t" anchorCtr="0">
            <a:noAutofit/>
          </a:bodyPr>
          <a:lstStyle/>
          <a:p>
            <a:pPr marL="0" marR="0" lvl="0" indent="0" algn="just" rtl="0">
              <a:spcBef>
                <a:spcPts val="0"/>
              </a:spcBef>
              <a:buSzPct val="25000"/>
              <a:buNone/>
            </a:pPr>
            <a:r>
              <a:rPr lang="el-GR" sz="1800" b="0" i="0" u="none" strike="noStrike" cap="none">
                <a:solidFill>
                  <a:schemeClr val="dk1"/>
                </a:solidFill>
                <a:latin typeface="Calibri"/>
                <a:ea typeface="Calibri"/>
                <a:cs typeface="Calibri"/>
                <a:sym typeface="Calibri"/>
              </a:rPr>
              <a:t>Στην έκθεση συμμετείχαν </a:t>
            </a:r>
            <a:r>
              <a:rPr lang="el-GR" sz="1800" b="1" i="0" u="none" strike="noStrike" cap="none">
                <a:solidFill>
                  <a:schemeClr val="dk1"/>
                </a:solidFill>
                <a:latin typeface="Calibri"/>
                <a:ea typeface="Calibri"/>
                <a:cs typeface="Calibri"/>
                <a:sym typeface="Calibri"/>
              </a:rPr>
              <a:t>2,873 </a:t>
            </a:r>
            <a:r>
              <a:rPr lang="el-GR" sz="1800" b="0" i="0" u="none" strike="noStrike" cap="none">
                <a:solidFill>
                  <a:schemeClr val="dk1"/>
                </a:solidFill>
                <a:latin typeface="Calibri"/>
                <a:ea typeface="Calibri"/>
                <a:cs typeface="Calibri"/>
                <a:sym typeface="Calibri"/>
              </a:rPr>
              <a:t>εταιρείες που δραστηριοποιούνται στον τομέα της σιδηροδρομικής τεχνολογίας και τεχνογνωσίας, από </a:t>
            </a:r>
            <a:r>
              <a:rPr lang="el-GR" sz="1800" b="1" i="0" u="none" strike="noStrike" cap="none">
                <a:solidFill>
                  <a:schemeClr val="dk1"/>
                </a:solidFill>
                <a:latin typeface="Calibri"/>
                <a:ea typeface="Calibri"/>
                <a:cs typeface="Calibri"/>
                <a:sym typeface="Calibri"/>
              </a:rPr>
              <a:t>63</a:t>
            </a:r>
            <a:r>
              <a:rPr lang="el-GR" sz="1800" b="0" i="0" u="none" strike="noStrike" cap="none">
                <a:solidFill>
                  <a:schemeClr val="dk1"/>
                </a:solidFill>
                <a:latin typeface="Calibri"/>
                <a:ea typeface="Calibri"/>
                <a:cs typeface="Calibri"/>
                <a:sym typeface="Calibri"/>
              </a:rPr>
              <a:t> συνολικά χώρες, ενώ υπήρχαν </a:t>
            </a:r>
            <a:r>
              <a:rPr lang="el-GR" sz="1800" b="1" i="0" u="none" strike="noStrike" cap="none">
                <a:solidFill>
                  <a:schemeClr val="dk1"/>
                </a:solidFill>
                <a:latin typeface="Calibri"/>
                <a:ea typeface="Calibri"/>
                <a:cs typeface="Calibri"/>
                <a:sym typeface="Calibri"/>
              </a:rPr>
              <a:t>5,402</a:t>
            </a:r>
            <a:r>
              <a:rPr lang="el-GR" sz="1800" b="0" i="0" u="none" strike="noStrike" cap="none">
                <a:solidFill>
                  <a:schemeClr val="dk1"/>
                </a:solidFill>
                <a:latin typeface="Calibri"/>
                <a:ea typeface="Calibri"/>
                <a:cs typeface="Calibri"/>
                <a:sym typeface="Calibri"/>
              </a:rPr>
              <a:t> εκθέματα.</a:t>
            </a:r>
          </a:p>
          <a:p>
            <a:pPr marL="0" marR="0" lvl="0" indent="0" algn="just" rtl="0">
              <a:spcBef>
                <a:spcPts val="0"/>
              </a:spcBef>
              <a:buSzPct val="25000"/>
              <a:buNone/>
            </a:pPr>
            <a:r>
              <a:rPr lang="el-GR" sz="1800" b="0" i="0" u="none" strike="noStrike" cap="none">
                <a:solidFill>
                  <a:schemeClr val="dk1"/>
                </a:solidFill>
                <a:latin typeface="Calibri"/>
                <a:ea typeface="Calibri"/>
                <a:cs typeface="Calibri"/>
                <a:sym typeface="Calibri"/>
              </a:rPr>
              <a:t> </a:t>
            </a:r>
          </a:p>
          <a:p>
            <a:pPr marL="0" marR="0" lvl="0" indent="0" algn="just" rtl="0">
              <a:spcBef>
                <a:spcPts val="0"/>
              </a:spcBef>
              <a:buSzPct val="25000"/>
              <a:buNone/>
            </a:pPr>
            <a:r>
              <a:rPr lang="el-GR" sz="1800" b="0" i="0" u="none" strike="noStrike" cap="none">
                <a:solidFill>
                  <a:schemeClr val="dk1"/>
                </a:solidFill>
                <a:latin typeface="Calibri"/>
                <a:ea typeface="Calibri"/>
                <a:cs typeface="Calibri"/>
                <a:sym typeface="Calibri"/>
              </a:rPr>
              <a:t>Στον εξωτερικό χώρο της έκθεσης υπήρχαν σιδηροδρομικές γραμμές συνολικού μήκους </a:t>
            </a:r>
            <a:r>
              <a:rPr lang="el-GR" sz="1800" b="1" i="0" u="none" strike="noStrike" cap="none">
                <a:solidFill>
                  <a:schemeClr val="dk1"/>
                </a:solidFill>
                <a:latin typeface="Calibri"/>
                <a:ea typeface="Calibri"/>
                <a:cs typeface="Calibri"/>
                <a:sym typeface="Calibri"/>
              </a:rPr>
              <a:t>3,500 </a:t>
            </a:r>
            <a:r>
              <a:rPr lang="el-GR" sz="1800" b="0" i="0" u="none" strike="noStrike" cap="none">
                <a:solidFill>
                  <a:schemeClr val="dk1"/>
                </a:solidFill>
                <a:latin typeface="Calibri"/>
                <a:ea typeface="Calibri"/>
                <a:cs typeface="Calibri"/>
                <a:sym typeface="Calibri"/>
              </a:rPr>
              <a:t>μέτρων, όπου εκτίθονταν μηχανήματα γραμμής, τροχαίο υλικό για εμπορεύματα και επιβάτες και διάφορα άλλα σιδηροδρομικά οχήματα. Κάποια από αυτά ήταν νέα οχήματα προς επίδειξη, ενώ άλλα αποτελούσαν ολοκληρωμένα μηχανήματα προς παράδοση σε πελάτες.  Συνολικά υπήρχαν </a:t>
            </a:r>
            <a:r>
              <a:rPr lang="el-GR" sz="1800" b="1" i="0" u="none" strike="noStrike" cap="none">
                <a:solidFill>
                  <a:schemeClr val="dk1"/>
                </a:solidFill>
                <a:latin typeface="Calibri"/>
                <a:ea typeface="Calibri"/>
                <a:cs typeface="Calibri"/>
                <a:sym typeface="Calibri"/>
              </a:rPr>
              <a:t>131 </a:t>
            </a:r>
            <a:r>
              <a:rPr lang="el-GR" sz="1800" b="0" i="0" u="none" strike="noStrike" cap="none">
                <a:solidFill>
                  <a:schemeClr val="dk1"/>
                </a:solidFill>
                <a:latin typeface="Calibri"/>
                <a:ea typeface="Calibri"/>
                <a:cs typeface="Calibri"/>
                <a:sym typeface="Calibri"/>
              </a:rPr>
              <a:t>οχήματα διαφόρων τύπων προς επίδειξη. </a:t>
            </a:r>
          </a:p>
        </p:txBody>
      </p:sp>
      <p:pic>
        <p:nvPicPr>
          <p:cNvPr id="165" name="Shape 165" descr="I:\NEW PHOTOS\NEW FOR SELECTING BEST PHOTOS\BERLIN 19-23 SEP 2016\DSC_4033.JPG"/>
          <p:cNvPicPr preferRelativeResize="0"/>
          <p:nvPr/>
        </p:nvPicPr>
        <p:blipFill rotWithShape="1">
          <a:blip r:embed="rId3">
            <a:alphaModFix/>
          </a:blip>
          <a:srcRect/>
          <a:stretch/>
        </p:blipFill>
        <p:spPr>
          <a:xfrm>
            <a:off x="957261" y="3143248"/>
            <a:ext cx="7229478" cy="3429023"/>
          </a:xfrm>
          <a:prstGeom prst="rect">
            <a:avLst/>
          </a:prstGeom>
          <a:solidFill>
            <a:srgbClr val="ECECEC"/>
          </a:solidFill>
          <a:ln w="889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p:nvPr/>
        </p:nvSpPr>
        <p:spPr>
          <a:xfrm>
            <a:off x="964380" y="285728"/>
            <a:ext cx="7215238" cy="1077217"/>
          </a:xfrm>
          <a:prstGeom prst="rect">
            <a:avLst/>
          </a:prstGeom>
          <a:noFill/>
          <a:ln>
            <a:noFill/>
          </a:ln>
          <a:effectLst>
            <a:outerShdw blurRad="25399" dist="12700" dir="5400000" algn="t" rotWithShape="0">
              <a:srgbClr val="000000">
                <a:alpha val="49803"/>
              </a:srgbClr>
            </a:outerShdw>
          </a:effectLst>
        </p:spPr>
        <p:txBody>
          <a:bodyPr lIns="91425" tIns="45700" rIns="91425" bIns="45700" anchor="t" anchorCtr="0">
            <a:noAutofit/>
          </a:bodyPr>
          <a:lstStyle/>
          <a:p>
            <a:pPr marL="0" marR="0" lvl="0" indent="0" algn="ctr" rtl="0">
              <a:spcBef>
                <a:spcPts val="0"/>
              </a:spcBef>
              <a:buNone/>
            </a:pPr>
            <a:endParaRPr sz="3200" b="0"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0" i="0" u="none" strike="noStrike" cap="none">
              <a:solidFill>
                <a:schemeClr val="dk1"/>
              </a:solidFill>
              <a:latin typeface="Calibri"/>
              <a:ea typeface="Calibri"/>
              <a:cs typeface="Calibri"/>
              <a:sym typeface="Calibri"/>
            </a:endParaRPr>
          </a:p>
        </p:txBody>
      </p:sp>
      <p:pic>
        <p:nvPicPr>
          <p:cNvPr id="172" name="Shape 172" descr="I:\NEW PHOTOS\NEW FOR SELECTING BEST PHOTOS\BERLIN 19-23 SEP 2016\DSC_4034.JPG"/>
          <p:cNvPicPr preferRelativeResize="0"/>
          <p:nvPr/>
        </p:nvPicPr>
        <p:blipFill rotWithShape="1">
          <a:blip r:embed="rId3">
            <a:alphaModFix/>
          </a:blip>
          <a:srcRect/>
          <a:stretch/>
        </p:blipFill>
        <p:spPr>
          <a:xfrm>
            <a:off x="226359" y="531000"/>
            <a:ext cx="8691282" cy="5796000"/>
          </a:xfrm>
          <a:prstGeom prst="round2DiagRect">
            <a:avLst>
              <a:gd name="adj1" fmla="val 16667"/>
              <a:gd name="adj2" fmla="val 0"/>
            </a:avLst>
          </a:prstGeom>
          <a:noFill/>
          <a:ln w="88900" cap="sq" cmpd="sng">
            <a:solidFill>
              <a:srgbClr val="FFFFFF"/>
            </a:solidFill>
            <a:prstDash val="solid"/>
            <a:miter/>
            <a:headEnd type="none" w="med" len="med"/>
            <a:tailEnd type="none" w="med" len="med"/>
          </a:ln>
          <a:effectLst>
            <a:outerShdw blurRad="254000" algn="tl" rotWithShape="0">
              <a:srgbClr val="000000">
                <a:alpha val="42745"/>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p:nvPr/>
        </p:nvSpPr>
        <p:spPr>
          <a:xfrm>
            <a:off x="964380" y="285728"/>
            <a:ext cx="7215238" cy="1077217"/>
          </a:xfrm>
          <a:prstGeom prst="rect">
            <a:avLst/>
          </a:prstGeom>
          <a:noFill/>
          <a:ln>
            <a:noFill/>
          </a:ln>
          <a:effectLst>
            <a:outerShdw blurRad="25399" dist="12700" dir="5400000" algn="t" rotWithShape="0">
              <a:srgbClr val="000000">
                <a:alpha val="49803"/>
              </a:srgbClr>
            </a:outerShdw>
          </a:effectLst>
        </p:spPr>
        <p:txBody>
          <a:bodyPr lIns="91425" tIns="45700" rIns="91425" bIns="45700" anchor="t" anchorCtr="0">
            <a:noAutofit/>
          </a:bodyPr>
          <a:lstStyle/>
          <a:p>
            <a:pPr marL="0" marR="0" lvl="0" indent="0" algn="ctr" rtl="0">
              <a:spcBef>
                <a:spcPts val="0"/>
              </a:spcBef>
              <a:buNone/>
            </a:pPr>
            <a:endParaRPr sz="3200" b="0"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0" i="0" u="none" strike="noStrike" cap="none">
              <a:solidFill>
                <a:schemeClr val="dk1"/>
              </a:solidFill>
              <a:latin typeface="Calibri"/>
              <a:ea typeface="Calibri"/>
              <a:cs typeface="Calibri"/>
              <a:sym typeface="Calibri"/>
            </a:endParaRPr>
          </a:p>
        </p:txBody>
      </p:sp>
      <p:pic>
        <p:nvPicPr>
          <p:cNvPr id="179" name="Shape 179" descr="I:\NEW PHOTOS\NEW FOR SELECTING BEST PHOTOS\BERLIN 19-23 SEP 2016\DSC_4044.JPG"/>
          <p:cNvPicPr preferRelativeResize="0"/>
          <p:nvPr/>
        </p:nvPicPr>
        <p:blipFill rotWithShape="1">
          <a:blip r:embed="rId3">
            <a:alphaModFix/>
          </a:blip>
          <a:srcRect/>
          <a:stretch/>
        </p:blipFill>
        <p:spPr>
          <a:xfrm>
            <a:off x="226359" y="531000"/>
            <a:ext cx="8691282" cy="5796000"/>
          </a:xfrm>
          <a:prstGeom prst="round2DiagRect">
            <a:avLst>
              <a:gd name="adj1" fmla="val 16667"/>
              <a:gd name="adj2" fmla="val 0"/>
            </a:avLst>
          </a:prstGeom>
          <a:noFill/>
          <a:ln w="88900" cap="sq" cmpd="sng">
            <a:solidFill>
              <a:srgbClr val="FFFFFF"/>
            </a:solidFill>
            <a:prstDash val="solid"/>
            <a:miter/>
            <a:headEnd type="none" w="med" len="med"/>
            <a:tailEnd type="none" w="med" len="med"/>
          </a:ln>
          <a:effectLst>
            <a:outerShdw blurRad="254000" algn="tl" rotWithShape="0">
              <a:srgbClr val="000000">
                <a:alpha val="42745"/>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p:nvPr/>
        </p:nvSpPr>
        <p:spPr>
          <a:xfrm>
            <a:off x="964380" y="285728"/>
            <a:ext cx="7215238" cy="1077217"/>
          </a:xfrm>
          <a:prstGeom prst="rect">
            <a:avLst/>
          </a:prstGeom>
          <a:noFill/>
          <a:ln>
            <a:noFill/>
          </a:ln>
          <a:effectLst>
            <a:outerShdw blurRad="25399" dist="12700" dir="5400000" algn="t" rotWithShape="0">
              <a:srgbClr val="000000">
                <a:alpha val="49803"/>
              </a:srgbClr>
            </a:outerShdw>
          </a:effectLst>
        </p:spPr>
        <p:txBody>
          <a:bodyPr lIns="91425" tIns="45700" rIns="91425" bIns="45700" anchor="t" anchorCtr="0">
            <a:noAutofit/>
          </a:bodyPr>
          <a:lstStyle/>
          <a:p>
            <a:pPr marL="0" marR="0" lvl="0" indent="0" algn="ctr" rtl="0">
              <a:spcBef>
                <a:spcPts val="0"/>
              </a:spcBef>
              <a:buSzPct val="25000"/>
              <a:buNone/>
            </a:pPr>
            <a:r>
              <a:rPr lang="el-GR" sz="3200" b="1" i="0" u="none" strike="noStrike" cap="none">
                <a:solidFill>
                  <a:srgbClr val="F4F0E2"/>
                </a:solidFill>
                <a:latin typeface="Calibri"/>
                <a:ea typeface="Calibri"/>
                <a:cs typeface="Calibri"/>
                <a:sym typeface="Calibri"/>
              </a:rPr>
              <a:t>Επίσκεψη στους εσωτερικούς χώρους</a:t>
            </a:r>
          </a:p>
          <a:p>
            <a:pPr marL="0" marR="0" lvl="0" indent="0" algn="ctr" rtl="0">
              <a:spcBef>
                <a:spcPts val="0"/>
              </a:spcBef>
              <a:buSzPct val="25000"/>
              <a:buNone/>
            </a:pPr>
            <a:r>
              <a:rPr lang="el-GR" sz="3200" b="1" i="0" u="none" strike="noStrike" cap="none">
                <a:solidFill>
                  <a:srgbClr val="F4F0E2"/>
                </a:solidFill>
                <a:latin typeface="Calibri"/>
                <a:ea typeface="Calibri"/>
                <a:cs typeface="Calibri"/>
                <a:sym typeface="Calibri"/>
              </a:rPr>
              <a:t> και στα περίπτερα της Έκθεσης</a:t>
            </a:r>
          </a:p>
        </p:txBody>
      </p:sp>
      <p:sp>
        <p:nvSpPr>
          <p:cNvPr id="186" name="Shape 186"/>
          <p:cNvSpPr/>
          <p:nvPr/>
        </p:nvSpPr>
        <p:spPr>
          <a:xfrm>
            <a:off x="571472" y="1500174"/>
            <a:ext cx="8001055" cy="2308323"/>
          </a:xfrm>
          <a:prstGeom prst="rect">
            <a:avLst/>
          </a:prstGeom>
          <a:noFill/>
          <a:ln>
            <a:noFill/>
          </a:ln>
          <a:effectLst>
            <a:outerShdw dist="12700" dir="2700000" algn="tl" rotWithShape="0">
              <a:srgbClr val="000000">
                <a:alpha val="14901"/>
              </a:srgbClr>
            </a:outerShdw>
          </a:effectLst>
        </p:spPr>
        <p:txBody>
          <a:bodyPr lIns="91425" tIns="45700" rIns="91425" bIns="45700" anchor="t" anchorCtr="0">
            <a:noAutofit/>
          </a:bodyPr>
          <a:lstStyle/>
          <a:p>
            <a:pPr marL="0" marR="0" lvl="0" indent="0" algn="just" rtl="0">
              <a:spcBef>
                <a:spcPts val="0"/>
              </a:spcBef>
              <a:buSzPct val="25000"/>
              <a:buNone/>
            </a:pPr>
            <a:r>
              <a:rPr lang="el-GR" sz="1800" b="0" i="0" u="none" strike="noStrike" cap="none">
                <a:solidFill>
                  <a:schemeClr val="dk1"/>
                </a:solidFill>
                <a:latin typeface="Calibri"/>
                <a:ea typeface="Calibri"/>
                <a:cs typeface="Calibri"/>
                <a:sym typeface="Calibri"/>
              </a:rPr>
              <a:t>Στη διάρκεια των 3 ημερών, έγιναν επισκέψεις σε διάφορα περίπτερα εταιρειών, κυρίως στον τομέα της Σιδηροδρομικής Υποδομής. Έγιναν επαφές με τους αρμόδιους εκπροσώπους των εταιρειών και συζητήσεις σχετικά με την πιθανή εφαρμογή των υλικών γραμμής, συστημάτων, τεχνολογιών και μηχανημάτων στον Ελληνικό Σιδηρόδρομο ή την αναβάθμιση των υπαρχόντων με νέας τεχνολογίας. Συζητήθηκαν επίσης θέματα όπως η περιβαλλοντική όχληση κατά την κατασκευή και λειτουργία σιδηροδρομικών γραμμών σε περιοχές εντός αστικού ιστού και τρόποι αντιμετώπισής της.  </a:t>
            </a:r>
          </a:p>
        </p:txBody>
      </p:sp>
      <p:pic>
        <p:nvPicPr>
          <p:cNvPr id="187" name="Shape 187" descr="I:\NEW PHOTOS\NEW FOR SELECTING BEST PHOTOS\BERLIN 19-23 SEP 2016\DSC_3969.JPG"/>
          <p:cNvPicPr preferRelativeResize="0"/>
          <p:nvPr/>
        </p:nvPicPr>
        <p:blipFill rotWithShape="1">
          <a:blip r:embed="rId3">
            <a:alphaModFix/>
          </a:blip>
          <a:srcRect/>
          <a:stretch/>
        </p:blipFill>
        <p:spPr>
          <a:xfrm>
            <a:off x="642910" y="4000503"/>
            <a:ext cx="3643337" cy="2436252"/>
          </a:xfrm>
          <a:prstGeom prst="rect">
            <a:avLst/>
          </a:prstGeom>
          <a:solidFill>
            <a:srgbClr val="ECECEC"/>
          </a:solidFill>
          <a:ln w="889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pic>
        <p:nvPicPr>
          <p:cNvPr id="188" name="Shape 188" descr="I:\NEW PHOTOS\NEW FOR SELECTING BEST PHOTOS\BERLIN 19-23 SEP 2016\DSC_3970.JPG"/>
          <p:cNvPicPr preferRelativeResize="0"/>
          <p:nvPr/>
        </p:nvPicPr>
        <p:blipFill rotWithShape="1">
          <a:blip r:embed="rId4">
            <a:alphaModFix/>
          </a:blip>
          <a:srcRect/>
          <a:stretch/>
        </p:blipFill>
        <p:spPr>
          <a:xfrm>
            <a:off x="4868758" y="4000503"/>
            <a:ext cx="3632331" cy="2428892"/>
          </a:xfrm>
          <a:prstGeom prst="rect">
            <a:avLst/>
          </a:prstGeom>
          <a:solidFill>
            <a:srgbClr val="ECECEC"/>
          </a:solidFill>
          <a:ln w="889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Shape 194" descr="I:\NEW PHOTOS\NEW FOR SELECTING BEST PHOTOS\BERLIN 19-23 SEP 2016\DSC_3976.JPG"/>
          <p:cNvPicPr preferRelativeResize="0"/>
          <p:nvPr/>
        </p:nvPicPr>
        <p:blipFill rotWithShape="1">
          <a:blip r:embed="rId3">
            <a:alphaModFix/>
          </a:blip>
          <a:srcRect/>
          <a:stretch/>
        </p:blipFill>
        <p:spPr>
          <a:xfrm>
            <a:off x="226436" y="531000"/>
            <a:ext cx="8691128" cy="5796000"/>
          </a:xfrm>
          <a:prstGeom prst="round2DiagRect">
            <a:avLst>
              <a:gd name="adj1" fmla="val 16667"/>
              <a:gd name="adj2" fmla="val 0"/>
            </a:avLst>
          </a:prstGeom>
          <a:noFill/>
          <a:ln w="88900" cap="sq" cmpd="sng">
            <a:solidFill>
              <a:srgbClr val="FFFFFF"/>
            </a:solidFill>
            <a:prstDash val="solid"/>
            <a:miter/>
            <a:headEnd type="none" w="med" len="med"/>
            <a:tailEnd type="none" w="med" len="med"/>
          </a:ln>
          <a:effectLst>
            <a:outerShdw blurRad="254000" algn="tl" rotWithShape="0">
              <a:srgbClr val="000000">
                <a:alpha val="42745"/>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357173"/>
            <a:ext cx="8229600" cy="1143000"/>
          </a:xfrm>
          <a:prstGeom prst="rect">
            <a:avLst/>
          </a:prstGeom>
          <a:noFill/>
          <a:ln>
            <a:noFill/>
          </a:ln>
        </p:spPr>
        <p:txBody>
          <a:bodyPr lIns="91425" tIns="45700" rIns="91425" bIns="45700" anchor="ctr" anchorCtr="0">
            <a:noAutofit/>
          </a:bodyPr>
          <a:lstStyle/>
          <a:p>
            <a:pPr marL="342900" marR="0" lvl="0" indent="-342900" algn="ctr" rtl="0">
              <a:spcBef>
                <a:spcPts val="0"/>
              </a:spcBef>
              <a:buClr>
                <a:srgbClr val="0070C0"/>
              </a:buClr>
              <a:buSzPct val="25000"/>
              <a:buFont typeface="Calibri"/>
              <a:buNone/>
            </a:pPr>
            <a:r>
              <a:rPr lang="el-GR" sz="3200" b="1" i="1" u="none" strike="noStrike" cap="none">
                <a:solidFill>
                  <a:srgbClr val="0070C0"/>
                </a:solidFill>
                <a:latin typeface="Calibri"/>
                <a:ea typeface="Calibri"/>
                <a:cs typeface="Calibri"/>
                <a:sym typeface="Calibri"/>
              </a:rPr>
              <a:t>ΚΑΤΗΓΟΡΙΕΣ ΕΚΘΕΜΑΤΩΝ</a:t>
            </a:r>
          </a:p>
        </p:txBody>
      </p:sp>
      <p:sp>
        <p:nvSpPr>
          <p:cNvPr id="200" name="Shape 200"/>
          <p:cNvSpPr txBox="1">
            <a:spLocks noGrp="1"/>
          </p:cNvSpPr>
          <p:nvPr>
            <p:ph type="body" idx="1"/>
          </p:nvPr>
        </p:nvSpPr>
        <p:spPr>
          <a:xfrm>
            <a:off x="571472" y="1857364"/>
            <a:ext cx="8229600" cy="3280898"/>
          </a:xfrm>
          <a:prstGeom prst="rect">
            <a:avLst/>
          </a:prstGeom>
          <a:noFill/>
          <a:ln>
            <a:noFill/>
          </a:ln>
          <a:effectLst>
            <a:outerShdw blurRad="50799" dist="38100" algn="l" rotWithShape="0">
              <a:srgbClr val="000000">
                <a:alpha val="40000"/>
              </a:srgbClr>
            </a:outerShdw>
          </a:effectLst>
        </p:spPr>
        <p:txBody>
          <a:bodyPr lIns="91425" tIns="45700" rIns="91425" bIns="45700" anchor="t" anchorCtr="0">
            <a:noAutofit/>
          </a:bodyPr>
          <a:lstStyle/>
          <a:p>
            <a:pPr marL="342900" marR="0" lvl="0" indent="-342900" algn="l" rtl="0">
              <a:spcBef>
                <a:spcPts val="0"/>
              </a:spcBef>
              <a:spcAft>
                <a:spcPts val="0"/>
              </a:spcAft>
              <a:buClr>
                <a:srgbClr val="F4F0E2"/>
              </a:buClr>
              <a:buSzPct val="100000"/>
              <a:buFont typeface="Arial"/>
              <a:buChar char="•"/>
            </a:pPr>
            <a:r>
              <a:rPr lang="el-GR" sz="3200" b="1" i="0" u="none" strike="noStrike" cap="none">
                <a:solidFill>
                  <a:srgbClr val="F4F0E2"/>
                </a:solidFill>
                <a:latin typeface="Calibri"/>
                <a:ea typeface="Calibri"/>
                <a:cs typeface="Calibri"/>
                <a:sym typeface="Calibri"/>
              </a:rPr>
              <a:t>Υλικά Γραμμής</a:t>
            </a:r>
          </a:p>
          <a:p>
            <a:pPr marL="342900" marR="0" lvl="0" indent="-342900" algn="l" rtl="0">
              <a:spcBef>
                <a:spcPts val="640"/>
              </a:spcBef>
              <a:spcAft>
                <a:spcPts val="0"/>
              </a:spcAft>
              <a:buClr>
                <a:srgbClr val="F4F0E2"/>
              </a:buClr>
              <a:buSzPct val="100000"/>
              <a:buFont typeface="Arial"/>
              <a:buChar char="•"/>
            </a:pPr>
            <a:r>
              <a:rPr lang="el-GR" sz="3200" b="1" i="0" u="none" strike="noStrike" cap="none">
                <a:solidFill>
                  <a:srgbClr val="F4F0E2"/>
                </a:solidFill>
                <a:latin typeface="Calibri"/>
                <a:ea typeface="Calibri"/>
                <a:cs typeface="Calibri"/>
                <a:sym typeface="Calibri"/>
              </a:rPr>
              <a:t>Εξοπλισμός Γραμμής</a:t>
            </a:r>
          </a:p>
          <a:p>
            <a:pPr marL="342900" marR="0" lvl="0" indent="-342900" algn="l" rtl="0">
              <a:spcBef>
                <a:spcPts val="640"/>
              </a:spcBef>
              <a:spcAft>
                <a:spcPts val="0"/>
              </a:spcAft>
              <a:buClr>
                <a:srgbClr val="F4F0E2"/>
              </a:buClr>
              <a:buSzPct val="100000"/>
              <a:buFont typeface="Arial"/>
              <a:buChar char="•"/>
            </a:pPr>
            <a:r>
              <a:rPr lang="el-GR" sz="3200" b="1" i="0" u="none" strike="noStrike" cap="none">
                <a:solidFill>
                  <a:srgbClr val="F4F0E2"/>
                </a:solidFill>
                <a:latin typeface="Calibri"/>
                <a:ea typeface="Calibri"/>
                <a:cs typeface="Calibri"/>
                <a:sym typeface="Calibri"/>
              </a:rPr>
              <a:t>Καταγραφικά Οχήματα Γραμμής </a:t>
            </a:r>
          </a:p>
          <a:p>
            <a:pPr marL="342900" marR="0" lvl="0" indent="-342900" algn="l" rtl="0">
              <a:spcBef>
                <a:spcPts val="640"/>
              </a:spcBef>
              <a:buClr>
                <a:srgbClr val="F4F0E2"/>
              </a:buClr>
              <a:buSzPct val="100000"/>
              <a:buFont typeface="Arial"/>
              <a:buChar char="•"/>
            </a:pPr>
            <a:r>
              <a:rPr lang="el-GR" sz="3200" b="1" i="0" u="none" strike="noStrike" cap="none">
                <a:solidFill>
                  <a:srgbClr val="F4F0E2"/>
                </a:solidFill>
                <a:latin typeface="Calibri"/>
                <a:ea typeface="Calibri"/>
                <a:cs typeface="Calibri"/>
                <a:sym typeface="Calibri"/>
              </a:rPr>
              <a:t>Μηχανήματα – Οχήματα Γραμμής </a:t>
            </a:r>
            <a:br>
              <a:rPr lang="el-GR" sz="3200" b="1" i="0" u="none" strike="noStrike" cap="none">
                <a:solidFill>
                  <a:srgbClr val="F4F0E2"/>
                </a:solidFill>
                <a:latin typeface="Calibri"/>
                <a:ea typeface="Calibri"/>
                <a:cs typeface="Calibri"/>
                <a:sym typeface="Calibri"/>
              </a:rPr>
            </a:br>
            <a:br>
              <a:rPr lang="el-GR" sz="3200" b="1" i="0" u="none" strike="noStrike" cap="none">
                <a:solidFill>
                  <a:srgbClr val="F4F0E2"/>
                </a:solidFill>
                <a:latin typeface="Calibri"/>
                <a:ea typeface="Calibri"/>
                <a:cs typeface="Calibri"/>
                <a:sym typeface="Calibri"/>
              </a:rPr>
            </a:br>
            <a:endParaRPr lang="el-GR" sz="3200" b="1" i="0" u="none" strike="noStrike" cap="none">
              <a:solidFill>
                <a:srgbClr val="F4F0E2"/>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553750"/>
            <a:ext cx="8229600" cy="1261884"/>
          </a:xfrm>
          <a:prstGeom prst="rect">
            <a:avLst/>
          </a:prstGeom>
          <a:noFill/>
          <a:ln>
            <a:noFill/>
          </a:ln>
          <a:effectLst>
            <a:outerShdw blurRad="50799" dist="38100" dir="2700000" algn="tl" rotWithShape="0">
              <a:srgbClr val="000000">
                <a:alpha val="83921"/>
              </a:srgbClr>
            </a:outerShdw>
          </a:effectLst>
        </p:spPr>
        <p:txBody>
          <a:bodyPr lIns="91425" tIns="45700" rIns="91425" bIns="45700" anchor="ctr" anchorCtr="0">
            <a:noAutofit/>
          </a:bodyPr>
          <a:lstStyle/>
          <a:p>
            <a:pPr marL="0" marR="0" lvl="0" indent="0" algn="ctr" rtl="0">
              <a:spcBef>
                <a:spcPts val="0"/>
              </a:spcBef>
              <a:buClr>
                <a:srgbClr val="F4F0E2"/>
              </a:buClr>
              <a:buSzPct val="25000"/>
              <a:buFont typeface="Calibri"/>
              <a:buNone/>
            </a:pPr>
            <a:r>
              <a:rPr lang="el-GR" sz="3200" b="1" i="0" u="none" strike="noStrike" cap="none">
                <a:solidFill>
                  <a:srgbClr val="F4F0E2"/>
                </a:solidFill>
                <a:latin typeface="Calibri"/>
                <a:ea typeface="Calibri"/>
                <a:cs typeface="Calibri"/>
                <a:sym typeface="Calibri"/>
              </a:rPr>
              <a:t>Υλικά Γραμμής</a:t>
            </a:r>
            <a:br>
              <a:rPr lang="el-GR" sz="3200" b="1" i="0" u="none" strike="noStrike" cap="none">
                <a:solidFill>
                  <a:srgbClr val="F4F0E2"/>
                </a:solidFill>
                <a:latin typeface="Calibri"/>
                <a:ea typeface="Calibri"/>
                <a:cs typeface="Calibri"/>
                <a:sym typeface="Calibri"/>
              </a:rPr>
            </a:br>
            <a:endParaRPr lang="el-GR" sz="3200" b="1" i="0" u="none" strike="noStrike" cap="none">
              <a:solidFill>
                <a:srgbClr val="F4F0E2"/>
              </a:solidFill>
              <a:latin typeface="Calibri"/>
              <a:ea typeface="Calibri"/>
              <a:cs typeface="Calibri"/>
              <a:sym typeface="Calibri"/>
            </a:endParaRPr>
          </a:p>
        </p:txBody>
      </p:sp>
      <p:pic>
        <p:nvPicPr>
          <p:cNvPr id="206" name="Shape 206"/>
          <p:cNvPicPr preferRelativeResize="0">
            <a:picLocks noGrp="1"/>
          </p:cNvPicPr>
          <p:nvPr>
            <p:ph type="body" idx="1"/>
          </p:nvPr>
        </p:nvPicPr>
        <p:blipFill rotWithShape="1">
          <a:blip r:embed="rId3">
            <a:alphaModFix/>
          </a:blip>
          <a:srcRect/>
          <a:stretch/>
        </p:blipFill>
        <p:spPr>
          <a:xfrm>
            <a:off x="946687" y="1600200"/>
            <a:ext cx="7250623" cy="4525963"/>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p:nvPr/>
        </p:nvSpPr>
        <p:spPr>
          <a:xfrm>
            <a:off x="179511" y="2714619"/>
            <a:ext cx="4535364" cy="3539430"/>
          </a:xfrm>
          <a:prstGeom prst="rect">
            <a:avLst/>
          </a:prstGeom>
          <a:noFill/>
          <a:ln>
            <a:noFill/>
          </a:ln>
        </p:spPr>
        <p:txBody>
          <a:bodyPr lIns="91425" tIns="45700" rIns="91425" bIns="45700" anchor="ctr" anchorCtr="0">
            <a:noAutofit/>
          </a:bodyPr>
          <a:lstStyle/>
          <a:p>
            <a:pPr marL="0" marR="0" lvl="0" indent="0" algn="just" rtl="0">
              <a:spcBef>
                <a:spcPts val="0"/>
              </a:spcBef>
              <a:spcAft>
                <a:spcPts val="0"/>
              </a:spcAft>
              <a:buSzPct val="25000"/>
              <a:buNone/>
            </a:pPr>
            <a:r>
              <a:rPr lang="el-GR" sz="1800" b="0" i="0" u="none" strike="noStrike" cap="none">
                <a:solidFill>
                  <a:schemeClr val="dk1"/>
                </a:solidFill>
                <a:latin typeface="Calibri"/>
                <a:ea typeface="Calibri"/>
                <a:cs typeface="Calibri"/>
                <a:sym typeface="Calibri"/>
              </a:rPr>
              <a:t>Στρωτήρας κατασκευασμένος από 100% ανακυκλωμένο  πλαστικό. </a:t>
            </a:r>
          </a:p>
          <a:p>
            <a:pPr marL="0" marR="0" lvl="0" indent="0" algn="just" rtl="0">
              <a:spcBef>
                <a:spcPts val="0"/>
              </a:spcBef>
              <a:spcAft>
                <a:spcPts val="0"/>
              </a:spcAft>
              <a:buNone/>
            </a:pPr>
            <a:endParaRPr sz="2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ct val="100000"/>
              <a:buFont typeface="Noto Sans Symbols"/>
              <a:buChar char="✓"/>
            </a:pPr>
            <a:r>
              <a:rPr lang="el-GR" sz="2200" b="0" i="0" u="none" strike="noStrike" cap="none">
                <a:solidFill>
                  <a:schemeClr val="dk1"/>
                </a:solidFill>
                <a:latin typeface="Calibri"/>
                <a:ea typeface="Calibri"/>
                <a:cs typeface="Calibri"/>
                <a:sym typeface="Calibri"/>
              </a:rPr>
              <a:t>  </a:t>
            </a:r>
            <a:r>
              <a:rPr lang="el-GR" sz="1800" b="0" i="0" u="none" strike="noStrike" cap="none">
                <a:solidFill>
                  <a:schemeClr val="dk1"/>
                </a:solidFill>
                <a:latin typeface="Calibri"/>
                <a:ea typeface="Calibri"/>
                <a:cs typeface="Calibri"/>
                <a:sym typeface="Calibri"/>
              </a:rPr>
              <a:t>Ο πλαστικός στρωτήρας θα αντικαταστήσει μελλοντικά τον ξύλινο στρωτήρα.</a:t>
            </a:r>
          </a:p>
          <a:p>
            <a:pPr marL="0" marR="0" lvl="0" indent="0" algn="just"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ct val="100000"/>
              <a:buFont typeface="Noto Sans Symbols"/>
              <a:buChar char="✓"/>
            </a:pPr>
            <a:r>
              <a:rPr lang="el-GR" sz="1800" b="0" i="0" u="none" strike="noStrike" cap="none">
                <a:solidFill>
                  <a:schemeClr val="dk1"/>
                </a:solidFill>
                <a:latin typeface="Calibri"/>
                <a:ea typeface="Calibri"/>
                <a:cs typeface="Calibri"/>
                <a:sym typeface="Calibri"/>
              </a:rPr>
              <a:t> Ο πλαστικός στρωτήρας θα χρησιμοποιηθεί και στις περιπτώσεις όπου ο στρωτήρας από σκυρόδεμα δεν δύναται να χρησιμοποιηθεί λόγω βάρους (π.χ.  γέφυρες, στα τμήματα με υψηλή συχνότητα ελιγμών, κλπ). </a:t>
            </a:r>
          </a:p>
        </p:txBody>
      </p:sp>
      <p:pic>
        <p:nvPicPr>
          <p:cNvPr id="212" name="Shape 212"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213" name="Shape 213"/>
          <p:cNvSpPr/>
          <p:nvPr/>
        </p:nvSpPr>
        <p:spPr>
          <a:xfrm>
            <a:off x="107504" y="908720"/>
            <a:ext cx="4824535" cy="461664"/>
          </a:xfrm>
          <a:prstGeom prst="rect">
            <a:avLst/>
          </a:prstGeom>
          <a:noFill/>
          <a:ln>
            <a:noFill/>
          </a:ln>
        </p:spPr>
        <p:txBody>
          <a:bodyPr lIns="91425" tIns="45700" rIns="91425" bIns="45700" anchor="t" anchorCtr="0">
            <a:noAutofit/>
          </a:bodyPr>
          <a:lstStyle/>
          <a:p>
            <a:pPr marL="1828800" marR="0" lvl="4" indent="-1828800" algn="just" rtl="0">
              <a:spcBef>
                <a:spcPts val="0"/>
              </a:spcBef>
              <a:spcAft>
                <a:spcPts val="0"/>
              </a:spcAft>
              <a:buSzPct val="25000"/>
              <a:buNone/>
            </a:pPr>
            <a:r>
              <a:rPr lang="el-GR" sz="2400" b="1" i="0" u="none" strike="noStrike" cap="none">
                <a:solidFill>
                  <a:srgbClr val="953734"/>
                </a:solidFill>
                <a:latin typeface="Calibri"/>
                <a:ea typeface="Calibri"/>
                <a:cs typeface="Calibri"/>
                <a:sym typeface="Calibri"/>
              </a:rPr>
              <a:t>STRAILway</a:t>
            </a:r>
          </a:p>
        </p:txBody>
      </p:sp>
      <p:sp>
        <p:nvSpPr>
          <p:cNvPr id="214" name="Shape 214"/>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graphicFrame>
        <p:nvGraphicFramePr>
          <p:cNvPr id="215" name="Shape 215"/>
          <p:cNvGraphicFramePr/>
          <p:nvPr/>
        </p:nvGraphicFramePr>
        <p:xfrm>
          <a:off x="4929189" y="818099"/>
          <a:ext cx="3000000" cy="3000000"/>
        </p:xfrm>
        <a:graphic>
          <a:graphicData uri="http://schemas.openxmlformats.org/drawingml/2006/table">
            <a:tbl>
              <a:tblPr firstRow="1" bandRow="1">
                <a:noFill/>
                <a:tableStyleId>{0EBA5D8B-B253-4F52-B4C5-1BA5A5EAEC89}</a:tableStyleId>
              </a:tblPr>
              <a:tblGrid>
                <a:gridCol w="4035300">
                  <a:extLst>
                    <a:ext uri="{9D8B030D-6E8A-4147-A177-3AD203B41FA5}">
                      <a16:colId xmlns:a16="http://schemas.microsoft.com/office/drawing/2014/main" val="20000"/>
                    </a:ext>
                  </a:extLst>
                </a:gridCol>
              </a:tblGrid>
              <a:tr h="421125">
                <a:tc>
                  <a:txBody>
                    <a:bodyPr/>
                    <a:lstStyle/>
                    <a:p>
                      <a:pPr marL="0" marR="0" lvl="0" indent="0" algn="ctr" rtl="0">
                        <a:lnSpc>
                          <a:spcPct val="150000"/>
                        </a:lnSpc>
                        <a:spcBef>
                          <a:spcPts val="0"/>
                        </a:spcBef>
                        <a:spcAft>
                          <a:spcPts val="0"/>
                        </a:spcAft>
                        <a:buSzPct val="25000"/>
                        <a:buNone/>
                      </a:pPr>
                      <a:r>
                        <a:rPr lang="el-GR" sz="1800" u="none" strike="noStrike" cap="none">
                          <a:solidFill>
                            <a:schemeClr val="lt1"/>
                          </a:solidFill>
                          <a:latin typeface="Calibri"/>
                          <a:ea typeface="Calibri"/>
                          <a:cs typeface="Calibri"/>
                          <a:sym typeface="Calibri"/>
                        </a:rPr>
                        <a:t>Οφέλη </a:t>
                      </a:r>
                    </a:p>
                  </a:txBody>
                  <a:tcPr marL="68575" marR="68575" marT="0" marB="0">
                    <a:solidFill>
                      <a:srgbClr val="953734"/>
                    </a:solidFill>
                  </a:tcPr>
                </a:tc>
                <a:extLst>
                  <a:ext uri="{0D108BD9-81ED-4DB2-BD59-A6C34878D82A}">
                    <a16:rowId xmlns:a16="http://schemas.microsoft.com/office/drawing/2014/main" val="10000"/>
                  </a:ext>
                </a:extLst>
              </a:tr>
              <a:tr h="706850">
                <a:tc>
                  <a:txBody>
                    <a:bodyPr/>
                    <a:lstStyle/>
                    <a:p>
                      <a:pPr marL="0" marR="0" lvl="0" indent="0" algn="just" rtl="0">
                        <a:lnSpc>
                          <a:spcPct val="12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Καλή οικολογική ισορροπία λόγω της χρήσης δευτερευουσών πρώτων υλών</a:t>
                      </a:r>
                    </a:p>
                  </a:txBody>
                  <a:tcPr marL="68575" marR="68575" marT="0" marB="0"/>
                </a:tc>
                <a:extLst>
                  <a:ext uri="{0D108BD9-81ED-4DB2-BD59-A6C34878D82A}">
                    <a16:rowId xmlns:a16="http://schemas.microsoft.com/office/drawing/2014/main" val="10001"/>
                  </a:ext>
                </a:extLst>
              </a:tr>
              <a:tr h="706850">
                <a:tc>
                  <a:txBody>
                    <a:bodyPr/>
                    <a:lstStyle/>
                    <a:p>
                      <a:pPr marL="0" marR="0" lvl="0" indent="0" algn="just" rtl="0">
                        <a:lnSpc>
                          <a:spcPct val="12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Ανακύκλωση των υπολειμμάτων σε ποσοστό 100% </a:t>
                      </a:r>
                    </a:p>
                  </a:txBody>
                  <a:tcPr marL="68575" marR="68575" marT="0" marB="0"/>
                </a:tc>
                <a:extLst>
                  <a:ext uri="{0D108BD9-81ED-4DB2-BD59-A6C34878D82A}">
                    <a16:rowId xmlns:a16="http://schemas.microsoft.com/office/drawing/2014/main" val="10002"/>
                  </a:ext>
                </a:extLst>
              </a:tr>
              <a:tr h="776075">
                <a:tc>
                  <a:txBody>
                    <a:bodyPr/>
                    <a:lstStyle/>
                    <a:p>
                      <a:pPr marL="0" marR="0" lvl="0" indent="0" algn="just" rtl="0">
                        <a:lnSpc>
                          <a:spcPct val="12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Μεγάλη διάρκεια ζωής - χαμηλό κόστος κύκλου ζωής σε σχέση με τον ξύλινο στρωτήρα</a:t>
                      </a:r>
                    </a:p>
                  </a:txBody>
                  <a:tcPr marL="68575" marR="68575" marT="0" marB="0"/>
                </a:tc>
                <a:extLst>
                  <a:ext uri="{0D108BD9-81ED-4DB2-BD59-A6C34878D82A}">
                    <a16:rowId xmlns:a16="http://schemas.microsoft.com/office/drawing/2014/main" val="10003"/>
                  </a:ext>
                </a:extLst>
              </a:tr>
              <a:tr h="1060275">
                <a:tc>
                  <a:txBody>
                    <a:bodyPr/>
                    <a:lstStyle/>
                    <a:p>
                      <a:pPr marL="0" marR="0" lvl="0" indent="0" algn="just" rtl="0">
                        <a:lnSpc>
                          <a:spcPct val="12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Επεξεργάσιμος σχεδόν σαν τον ξύλινο στρωτήρα (π.χ. πριόνισμα, φρεζάρισμα, πλάνισμα, διάτρηση)</a:t>
                      </a:r>
                    </a:p>
                  </a:txBody>
                  <a:tcPr marL="68575" marR="68575" marT="0" marB="0"/>
                </a:tc>
                <a:extLst>
                  <a:ext uri="{0D108BD9-81ED-4DB2-BD59-A6C34878D82A}">
                    <a16:rowId xmlns:a16="http://schemas.microsoft.com/office/drawing/2014/main" val="10004"/>
                  </a:ext>
                </a:extLst>
              </a:tr>
              <a:tr h="706850">
                <a:tc>
                  <a:txBody>
                    <a:bodyPr/>
                    <a:lstStyle/>
                    <a:p>
                      <a:pPr marL="0" marR="0" lvl="0" indent="0" algn="just" rtl="0">
                        <a:lnSpc>
                          <a:spcPct val="12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Δεν παρουσιάζει κανένα κίνδυνο για την υγεία διότι δεν περιέχει επικίνδυνα χημικά πρόσμικτα</a:t>
                      </a:r>
                    </a:p>
                  </a:txBody>
                  <a:tcPr marL="68575" marR="68575" marT="0" marB="0"/>
                </a:tc>
                <a:extLst>
                  <a:ext uri="{0D108BD9-81ED-4DB2-BD59-A6C34878D82A}">
                    <a16:rowId xmlns:a16="http://schemas.microsoft.com/office/drawing/2014/main" val="10005"/>
                  </a:ext>
                </a:extLst>
              </a:tr>
              <a:tr h="353425">
                <a:tc>
                  <a:txBody>
                    <a:bodyPr/>
                    <a:lstStyle/>
                    <a:p>
                      <a:pPr marL="0" marR="0" lvl="0" indent="0" algn="just" rtl="0">
                        <a:lnSpc>
                          <a:spcPct val="12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Βάρος και χειρισμός παρόμοια με το ξύλο</a:t>
                      </a:r>
                    </a:p>
                  </a:txBody>
                  <a:tcPr marL="68575" marR="68575" marT="0" marB="0"/>
                </a:tc>
                <a:extLst>
                  <a:ext uri="{0D108BD9-81ED-4DB2-BD59-A6C34878D82A}">
                    <a16:rowId xmlns:a16="http://schemas.microsoft.com/office/drawing/2014/main" val="10006"/>
                  </a:ext>
                </a:extLst>
              </a:tr>
              <a:tr h="353425">
                <a:tc>
                  <a:txBody>
                    <a:bodyPr/>
                    <a:lstStyle/>
                    <a:p>
                      <a:pPr marL="0" marR="0" lvl="0" indent="0" algn="just" rtl="0">
                        <a:lnSpc>
                          <a:spcPct val="12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Μείωση θορύβου</a:t>
                      </a:r>
                    </a:p>
                  </a:txBody>
                  <a:tcPr marL="68575" marR="68575" marT="0" marB="0"/>
                </a:tc>
                <a:extLst>
                  <a:ext uri="{0D108BD9-81ED-4DB2-BD59-A6C34878D82A}">
                    <a16:rowId xmlns:a16="http://schemas.microsoft.com/office/drawing/2014/main" val="10007"/>
                  </a:ext>
                </a:extLst>
              </a:tr>
              <a:tr h="375000">
                <a:tc>
                  <a:txBody>
                    <a:bodyPr/>
                    <a:lstStyle/>
                    <a:p>
                      <a:pPr marL="0" marR="0" lvl="0" indent="0" algn="just" rtl="0">
                        <a:lnSpc>
                          <a:spcPct val="12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Αντοχή στις καιρικές συνθήκες</a:t>
                      </a:r>
                    </a:p>
                  </a:txBody>
                  <a:tcPr marL="68575" marR="68575" marT="0" marB="0"/>
                </a:tc>
                <a:extLst>
                  <a:ext uri="{0D108BD9-81ED-4DB2-BD59-A6C34878D82A}">
                    <a16:rowId xmlns:a16="http://schemas.microsoft.com/office/drawing/2014/main" val="10008"/>
                  </a:ext>
                </a:extLst>
              </a:tr>
            </a:tbl>
          </a:graphicData>
        </a:graphic>
      </p:graphicFrame>
      <p:pic>
        <p:nvPicPr>
          <p:cNvPr id="216" name="Shape 216" descr="http://www.strail.de/typo3temp/pics/7efa703f4e.png"/>
          <p:cNvPicPr preferRelativeResize="0"/>
          <p:nvPr/>
        </p:nvPicPr>
        <p:blipFill rotWithShape="1">
          <a:blip r:embed="rId4">
            <a:alphaModFix/>
          </a:blip>
          <a:srcRect/>
          <a:stretch/>
        </p:blipFill>
        <p:spPr>
          <a:xfrm>
            <a:off x="251519" y="1428736"/>
            <a:ext cx="4463356" cy="1229836"/>
          </a:xfrm>
          <a:prstGeom prst="rect">
            <a:avLst/>
          </a:prstGeom>
          <a:noFill/>
          <a:ln>
            <a:noFill/>
          </a:ln>
        </p:spPr>
      </p:pic>
      <p:pic>
        <p:nvPicPr>
          <p:cNvPr id="217" name="Shape 217" descr="STRAIL Bahnübergangssysteme / STRAILastic Gleisdämmsysteme - KRAIBURG STRAIL GmbH &amp; Co. KG"/>
          <p:cNvPicPr preferRelativeResize="0"/>
          <p:nvPr/>
        </p:nvPicPr>
        <p:blipFill rotWithShape="1">
          <a:blip r:embed="rId5">
            <a:alphaModFix/>
          </a:blip>
          <a:srcRect/>
          <a:stretch/>
        </p:blipFill>
        <p:spPr>
          <a:xfrm>
            <a:off x="8005014" y="116631"/>
            <a:ext cx="924703" cy="64807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p:nvPr/>
        </p:nvSpPr>
        <p:spPr>
          <a:xfrm>
            <a:off x="107504" y="3737535"/>
            <a:ext cx="4464496" cy="2923876"/>
          </a:xfrm>
          <a:prstGeom prst="rect">
            <a:avLst/>
          </a:prstGeom>
          <a:noFill/>
          <a:ln>
            <a:noFill/>
          </a:ln>
        </p:spPr>
        <p:txBody>
          <a:bodyPr lIns="91425" tIns="45700" rIns="91425" bIns="45700" anchor="ctr" anchorCtr="0">
            <a:noAutofit/>
          </a:bodyPr>
          <a:lstStyle/>
          <a:p>
            <a:pPr marL="0" marR="0" lvl="0" indent="0" algn="just" rtl="0">
              <a:spcBef>
                <a:spcPts val="0"/>
              </a:spcBef>
              <a:buSzPct val="25000"/>
              <a:buNone/>
            </a:pPr>
            <a:r>
              <a:rPr lang="el-GR" sz="1800" b="0" i="0" u="none" strike="noStrike" cap="none">
                <a:solidFill>
                  <a:schemeClr val="dk1"/>
                </a:solidFill>
                <a:latin typeface="Calibri"/>
                <a:ea typeface="Calibri"/>
                <a:cs typeface="Calibri"/>
                <a:sym typeface="Calibri"/>
              </a:rPr>
              <a:t>Ηχοαπορροφητικά πάνελ για τη μείωση του θορύβου.</a:t>
            </a:r>
          </a:p>
          <a:p>
            <a:pPr marL="0" marR="0" lvl="0" indent="0" algn="just" rtl="0">
              <a:spcBef>
                <a:spcPts val="0"/>
              </a:spcBef>
              <a:buNone/>
            </a:pPr>
            <a:endParaRPr sz="1800" b="0" i="0" u="none" strike="noStrike" cap="none">
              <a:solidFill>
                <a:schemeClr val="dk1"/>
              </a:solidFill>
              <a:latin typeface="Calibri"/>
              <a:ea typeface="Calibri"/>
              <a:cs typeface="Calibri"/>
              <a:sym typeface="Calibri"/>
            </a:endParaRPr>
          </a:p>
          <a:p>
            <a:pPr marL="0" marR="0" lvl="0" indent="0" algn="just" rtl="0">
              <a:spcBef>
                <a:spcPts val="0"/>
              </a:spcBef>
              <a:buClr>
                <a:schemeClr val="dk1"/>
              </a:buClr>
              <a:buSzPct val="100000"/>
              <a:buFont typeface="Noto Sans Symbols"/>
              <a:buChar char="✓"/>
            </a:pPr>
            <a:r>
              <a:rPr lang="el-GR" sz="1800" b="0" i="0" u="none" strike="noStrike" cap="none">
                <a:solidFill>
                  <a:schemeClr val="dk1"/>
                </a:solidFill>
                <a:latin typeface="Calibri"/>
                <a:ea typeface="Calibri"/>
                <a:cs typeface="Calibri"/>
                <a:sym typeface="Calibri"/>
              </a:rPr>
              <a:t>Χρησιμοποιούνται συνήθως σε κατοικημένες περιοχές ή / και σε αστικές περιοχές, κλπ.</a:t>
            </a:r>
          </a:p>
          <a:p>
            <a:pPr marL="0" marR="0" lvl="0" indent="0" algn="just" rtl="0">
              <a:spcBef>
                <a:spcPts val="0"/>
              </a:spcBef>
              <a:buClr>
                <a:schemeClr val="dk1"/>
              </a:buClr>
              <a:buFont typeface="Noto Sans Symbols"/>
              <a:buNone/>
            </a:pPr>
            <a:endParaRPr sz="1800" b="0" i="0" u="none" strike="noStrike" cap="none">
              <a:solidFill>
                <a:schemeClr val="dk1"/>
              </a:solidFill>
              <a:latin typeface="Calibri"/>
              <a:ea typeface="Calibri"/>
              <a:cs typeface="Calibri"/>
              <a:sym typeface="Calibri"/>
            </a:endParaRPr>
          </a:p>
          <a:p>
            <a:pPr marL="0" marR="0" lvl="0" indent="0" algn="just" rtl="0">
              <a:spcBef>
                <a:spcPts val="0"/>
              </a:spcBef>
              <a:buClr>
                <a:schemeClr val="dk1"/>
              </a:buClr>
              <a:buSzPct val="100000"/>
              <a:buFont typeface="Noto Sans Symbols"/>
              <a:buChar char="✓"/>
            </a:pPr>
            <a:r>
              <a:rPr lang="el-GR" sz="1800" b="0" i="0" u="none" strike="noStrike" cap="none">
                <a:solidFill>
                  <a:schemeClr val="dk1"/>
                </a:solidFill>
                <a:latin typeface="Calibri"/>
                <a:ea typeface="Calibri"/>
                <a:cs typeface="Calibri"/>
                <a:sym typeface="Calibri"/>
              </a:rPr>
              <a:t>Εξαιρετικά ανθεκτική στερέωση με σφιγκτήρες από ανοξείδωτο χάλυβα. </a:t>
            </a:r>
          </a:p>
          <a:p>
            <a:pPr marL="0" marR="0" lvl="0" indent="0" algn="just" rtl="0">
              <a:spcBef>
                <a:spcPts val="0"/>
              </a:spcBef>
              <a:buNone/>
            </a:pPr>
            <a:endParaRPr sz="2200" b="0" i="0" u="none" strike="noStrike" cap="none">
              <a:solidFill>
                <a:schemeClr val="dk1"/>
              </a:solidFill>
              <a:latin typeface="Calibri"/>
              <a:ea typeface="Calibri"/>
              <a:cs typeface="Calibri"/>
              <a:sym typeface="Calibri"/>
            </a:endParaRPr>
          </a:p>
        </p:txBody>
      </p:sp>
      <p:pic>
        <p:nvPicPr>
          <p:cNvPr id="223" name="Shape 223"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224" name="Shape 224"/>
          <p:cNvSpPr/>
          <p:nvPr/>
        </p:nvSpPr>
        <p:spPr>
          <a:xfrm>
            <a:off x="4929189" y="1000108"/>
            <a:ext cx="4464496" cy="461664"/>
          </a:xfrm>
          <a:prstGeom prst="rect">
            <a:avLst/>
          </a:prstGeom>
          <a:noFill/>
          <a:ln>
            <a:noFill/>
          </a:ln>
        </p:spPr>
        <p:txBody>
          <a:bodyPr lIns="91425" tIns="45700" rIns="91425" bIns="45700" anchor="t" anchorCtr="0">
            <a:noAutofit/>
          </a:bodyPr>
          <a:lstStyle/>
          <a:p>
            <a:pPr marL="1828800" marR="0" lvl="4" indent="-1828800" algn="just" rtl="0">
              <a:spcBef>
                <a:spcPts val="0"/>
              </a:spcBef>
              <a:spcAft>
                <a:spcPts val="0"/>
              </a:spcAft>
              <a:buSzPct val="25000"/>
              <a:buNone/>
            </a:pPr>
            <a:r>
              <a:rPr lang="el-GR" sz="2400" b="1" i="0" u="none" strike="noStrike" cap="none">
                <a:solidFill>
                  <a:srgbClr val="953734"/>
                </a:solidFill>
                <a:latin typeface="Calibri"/>
                <a:ea typeface="Calibri"/>
                <a:cs typeface="Calibri"/>
                <a:sym typeface="Calibri"/>
              </a:rPr>
              <a:t>STRAILastic_A </a:t>
            </a:r>
          </a:p>
        </p:txBody>
      </p:sp>
      <p:sp>
        <p:nvSpPr>
          <p:cNvPr id="225" name="Shape 225"/>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pic>
        <p:nvPicPr>
          <p:cNvPr id="226" name="Shape 226" descr="20160920_114842"/>
          <p:cNvPicPr preferRelativeResize="0"/>
          <p:nvPr/>
        </p:nvPicPr>
        <p:blipFill rotWithShape="1">
          <a:blip r:embed="rId4">
            <a:alphaModFix/>
          </a:blip>
          <a:srcRect/>
          <a:stretch/>
        </p:blipFill>
        <p:spPr>
          <a:xfrm>
            <a:off x="107504" y="1628800"/>
            <a:ext cx="4464495" cy="1656183"/>
          </a:xfrm>
          <a:prstGeom prst="rect">
            <a:avLst/>
          </a:prstGeom>
          <a:solidFill>
            <a:srgbClr val="ECECEC"/>
          </a:solidFill>
          <a:ln w="889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sp>
        <p:nvSpPr>
          <p:cNvPr id="227" name="Shape 227"/>
          <p:cNvSpPr/>
          <p:nvPr/>
        </p:nvSpPr>
        <p:spPr>
          <a:xfrm>
            <a:off x="142843" y="1000108"/>
            <a:ext cx="4176464" cy="461664"/>
          </a:xfrm>
          <a:prstGeom prst="rect">
            <a:avLst/>
          </a:prstGeom>
          <a:noFill/>
          <a:ln>
            <a:noFill/>
          </a:ln>
        </p:spPr>
        <p:txBody>
          <a:bodyPr lIns="91425" tIns="45700" rIns="91425" bIns="45700" anchor="t" anchorCtr="0">
            <a:noAutofit/>
          </a:bodyPr>
          <a:lstStyle/>
          <a:p>
            <a:pPr marL="1828800" marR="0" lvl="4" indent="-1828800" algn="just" rtl="0">
              <a:spcBef>
                <a:spcPts val="0"/>
              </a:spcBef>
              <a:spcAft>
                <a:spcPts val="0"/>
              </a:spcAft>
              <a:buSzPct val="25000"/>
              <a:buNone/>
            </a:pPr>
            <a:r>
              <a:rPr lang="el-GR" sz="2400" b="1" i="0" u="none" strike="noStrike" cap="none">
                <a:solidFill>
                  <a:srgbClr val="953734"/>
                </a:solidFill>
                <a:latin typeface="Calibri"/>
                <a:ea typeface="Calibri"/>
                <a:cs typeface="Calibri"/>
                <a:sym typeface="Calibri"/>
              </a:rPr>
              <a:t>STRAILastic_mSW</a:t>
            </a:r>
          </a:p>
        </p:txBody>
      </p:sp>
      <p:sp>
        <p:nvSpPr>
          <p:cNvPr id="228" name="Shape 228"/>
          <p:cNvSpPr/>
          <p:nvPr/>
        </p:nvSpPr>
        <p:spPr>
          <a:xfrm>
            <a:off x="4895528" y="3786189"/>
            <a:ext cx="3962752" cy="2431434"/>
          </a:xfrm>
          <a:prstGeom prst="rect">
            <a:avLst/>
          </a:prstGeom>
          <a:noFill/>
          <a:ln>
            <a:noFill/>
          </a:ln>
        </p:spPr>
        <p:txBody>
          <a:bodyPr lIns="91425" tIns="45700" rIns="91425" bIns="45700" anchor="ctr" anchorCtr="0">
            <a:noAutofit/>
          </a:bodyPr>
          <a:lstStyle/>
          <a:p>
            <a:pPr marL="0" marR="0" lvl="0" indent="0" algn="just" rtl="0">
              <a:spcBef>
                <a:spcPts val="0"/>
              </a:spcBef>
              <a:buSzPct val="25000"/>
              <a:buNone/>
            </a:pPr>
            <a:r>
              <a:rPr lang="el-GR" sz="1800" b="0" i="0" u="none" strike="noStrike" cap="none">
                <a:solidFill>
                  <a:schemeClr val="dk1"/>
                </a:solidFill>
                <a:latin typeface="Calibri"/>
                <a:ea typeface="Calibri"/>
                <a:cs typeface="Calibri"/>
                <a:sym typeface="Calibri"/>
              </a:rPr>
              <a:t>Αποτελεί το «μίνι» τείχος προστασίας που καταπολεμά το θόρυβο απ’ ευθείας στη σιδηροτροχιά. </a:t>
            </a:r>
          </a:p>
          <a:p>
            <a:pPr marL="0" marR="0" lvl="0" indent="0" algn="just" rtl="0">
              <a:spcBef>
                <a:spcPts val="0"/>
              </a:spcBef>
              <a:buNone/>
            </a:pPr>
            <a:endParaRPr sz="1800" b="0" i="0" u="none" strike="noStrike" cap="none">
              <a:solidFill>
                <a:schemeClr val="dk1"/>
              </a:solidFill>
              <a:latin typeface="Calibri"/>
              <a:ea typeface="Calibri"/>
              <a:cs typeface="Calibri"/>
              <a:sym typeface="Calibri"/>
            </a:endParaRPr>
          </a:p>
          <a:p>
            <a:pPr marL="0" marR="0" lvl="0" indent="0" algn="just" rtl="0">
              <a:spcBef>
                <a:spcPts val="0"/>
              </a:spcBef>
              <a:buSzPct val="25000"/>
              <a:buNone/>
            </a:pPr>
            <a:r>
              <a:rPr lang="el-GR" sz="1800" b="0" i="0" u="none" strike="noStrike" cap="none">
                <a:solidFill>
                  <a:schemeClr val="dk1"/>
                </a:solidFill>
                <a:latin typeface="Calibri"/>
                <a:ea typeface="Calibri"/>
                <a:cs typeface="Calibri"/>
                <a:sym typeface="Calibri"/>
              </a:rPr>
              <a:t>Είναι σε δοκιμαστική φάση και παρουσιάστηκε στην έκθεση για πρώτη φορά.</a:t>
            </a:r>
          </a:p>
          <a:p>
            <a:pPr marL="0" marR="0" lvl="0" indent="0" algn="just" rtl="0">
              <a:spcBef>
                <a:spcPts val="0"/>
              </a:spcBef>
              <a:buNone/>
            </a:pPr>
            <a:endParaRPr sz="2200" b="0" i="0" u="none" strike="noStrike" cap="none">
              <a:solidFill>
                <a:schemeClr val="dk1"/>
              </a:solidFill>
              <a:latin typeface="Calibri"/>
              <a:ea typeface="Calibri"/>
              <a:cs typeface="Calibri"/>
              <a:sym typeface="Calibri"/>
            </a:endParaRPr>
          </a:p>
        </p:txBody>
      </p:sp>
      <p:pic>
        <p:nvPicPr>
          <p:cNvPr id="229" name="Shape 229" descr="STRAIL Bahnübergangssysteme / STRAILastic Gleisdämmsysteme - KRAIBURG STRAIL GmbH &amp; Co. KG"/>
          <p:cNvPicPr preferRelativeResize="0"/>
          <p:nvPr/>
        </p:nvPicPr>
        <p:blipFill rotWithShape="1">
          <a:blip r:embed="rId5">
            <a:alphaModFix/>
          </a:blip>
          <a:srcRect/>
          <a:stretch/>
        </p:blipFill>
        <p:spPr>
          <a:xfrm>
            <a:off x="8005014" y="116631"/>
            <a:ext cx="924703" cy="648071"/>
          </a:xfrm>
          <a:prstGeom prst="rect">
            <a:avLst/>
          </a:prstGeom>
          <a:noFill/>
          <a:ln>
            <a:noFill/>
          </a:ln>
        </p:spPr>
      </p:pic>
      <p:pic>
        <p:nvPicPr>
          <p:cNvPr id="230" name="Shape 230"/>
          <p:cNvPicPr preferRelativeResize="0"/>
          <p:nvPr/>
        </p:nvPicPr>
        <p:blipFill rotWithShape="1">
          <a:blip r:embed="rId6">
            <a:alphaModFix/>
          </a:blip>
          <a:srcRect/>
          <a:stretch/>
        </p:blipFill>
        <p:spPr>
          <a:xfrm>
            <a:off x="4929189" y="1571612"/>
            <a:ext cx="3853749" cy="200026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p:nvPr/>
        </p:nvSpPr>
        <p:spPr>
          <a:xfrm>
            <a:off x="107504" y="4797151"/>
            <a:ext cx="4893123" cy="1477328"/>
          </a:xfrm>
          <a:prstGeom prst="rect">
            <a:avLst/>
          </a:prstGeom>
          <a:noFill/>
          <a:ln>
            <a:noFill/>
          </a:ln>
        </p:spPr>
        <p:txBody>
          <a:bodyPr lIns="91425" tIns="45700" rIns="91425" bIns="45700" anchor="ctr" anchorCtr="0">
            <a:noAutofit/>
          </a:bodyPr>
          <a:lstStyle/>
          <a:p>
            <a:pPr marL="0" marR="0" lvl="0" indent="0" algn="just" rtl="0">
              <a:spcBef>
                <a:spcPts val="0"/>
              </a:spcBef>
              <a:spcAft>
                <a:spcPts val="0"/>
              </a:spcAft>
              <a:buClr>
                <a:schemeClr val="dk1"/>
              </a:buClr>
              <a:buSzPct val="100000"/>
              <a:buFont typeface="Noto Sans Symbols"/>
              <a:buChar char="✓"/>
            </a:pPr>
            <a:r>
              <a:rPr lang="el-GR" sz="1800" b="0" i="0" u="none" strike="noStrike" cap="none">
                <a:solidFill>
                  <a:schemeClr val="dk1"/>
                </a:solidFill>
                <a:latin typeface="Calibri"/>
                <a:ea typeface="Calibri"/>
                <a:cs typeface="Calibri"/>
                <a:sym typeface="Calibri"/>
              </a:rPr>
              <a:t>Ειδικά τεμάχια που τοποθετούνται ανάμεσα και εκατέρωθεν των σιδηροδρομικών γραμμών ώστε να εμποδίσουν την διέλευση των γραμμών από τους πεζούς και τα ζώα. </a:t>
            </a:r>
          </a:p>
          <a:p>
            <a:pPr marL="0" marR="0" lvl="0" indent="0" algn="just"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36" name="Shape 236"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237" name="Shape 237"/>
          <p:cNvSpPr/>
          <p:nvPr/>
        </p:nvSpPr>
        <p:spPr>
          <a:xfrm>
            <a:off x="107504" y="908720"/>
            <a:ext cx="4824535" cy="461664"/>
          </a:xfrm>
          <a:prstGeom prst="rect">
            <a:avLst/>
          </a:prstGeom>
          <a:noFill/>
          <a:ln>
            <a:noFill/>
          </a:ln>
        </p:spPr>
        <p:txBody>
          <a:bodyPr lIns="91425" tIns="45700" rIns="91425" bIns="45700" anchor="t" anchorCtr="0">
            <a:noAutofit/>
          </a:bodyPr>
          <a:lstStyle/>
          <a:p>
            <a:pPr marL="1828800" marR="0" lvl="4" indent="-1828800" algn="just" rtl="0">
              <a:spcBef>
                <a:spcPts val="0"/>
              </a:spcBef>
              <a:spcAft>
                <a:spcPts val="0"/>
              </a:spcAft>
              <a:buSzPct val="25000"/>
              <a:buNone/>
            </a:pPr>
            <a:r>
              <a:rPr lang="el-GR" sz="2400" b="1" i="0" u="none" strike="noStrike" cap="none">
                <a:solidFill>
                  <a:srgbClr val="953734"/>
                </a:solidFill>
                <a:latin typeface="Calibri"/>
                <a:ea typeface="Calibri"/>
                <a:cs typeface="Calibri"/>
                <a:sym typeface="Calibri"/>
              </a:rPr>
              <a:t>STRAILgrid</a:t>
            </a:r>
          </a:p>
        </p:txBody>
      </p:sp>
      <p:sp>
        <p:nvSpPr>
          <p:cNvPr id="238" name="Shape 238"/>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graphicFrame>
        <p:nvGraphicFramePr>
          <p:cNvPr id="239" name="Shape 239"/>
          <p:cNvGraphicFramePr/>
          <p:nvPr/>
        </p:nvGraphicFramePr>
        <p:xfrm>
          <a:off x="5148064" y="1412776"/>
          <a:ext cx="3000000" cy="3000000"/>
        </p:xfrm>
        <a:graphic>
          <a:graphicData uri="http://schemas.openxmlformats.org/drawingml/2006/table">
            <a:tbl>
              <a:tblPr firstRow="1" bandRow="1">
                <a:noFill/>
                <a:tableStyleId>{0EBA5D8B-B253-4F52-B4C5-1BA5A5EAEC89}</a:tableStyleId>
              </a:tblPr>
              <a:tblGrid>
                <a:gridCol w="3888425">
                  <a:extLst>
                    <a:ext uri="{9D8B030D-6E8A-4147-A177-3AD203B41FA5}">
                      <a16:colId xmlns:a16="http://schemas.microsoft.com/office/drawing/2014/main" val="20000"/>
                    </a:ext>
                  </a:extLst>
                </a:gridCol>
              </a:tblGrid>
              <a:tr h="472750">
                <a:tc>
                  <a:txBody>
                    <a:bodyPr/>
                    <a:lstStyle/>
                    <a:p>
                      <a:pPr marL="0" marR="0" lvl="0" indent="0" algn="ctr" rtl="0">
                        <a:lnSpc>
                          <a:spcPct val="150000"/>
                        </a:lnSpc>
                        <a:spcBef>
                          <a:spcPts val="0"/>
                        </a:spcBef>
                        <a:spcAft>
                          <a:spcPts val="0"/>
                        </a:spcAft>
                        <a:buSzPct val="25000"/>
                        <a:buNone/>
                      </a:pPr>
                      <a:r>
                        <a:rPr lang="el-GR" sz="1800" u="none" strike="noStrike" cap="none">
                          <a:solidFill>
                            <a:schemeClr val="lt1"/>
                          </a:solidFill>
                          <a:latin typeface="Calibri"/>
                          <a:ea typeface="Calibri"/>
                          <a:cs typeface="Calibri"/>
                          <a:sym typeface="Calibri"/>
                        </a:rPr>
                        <a:t>Χαρακτηριστικά </a:t>
                      </a:r>
                    </a:p>
                  </a:txBody>
                  <a:tcPr marL="68575" marR="68575" marT="0" marB="0">
                    <a:solidFill>
                      <a:srgbClr val="953734"/>
                    </a:solidFill>
                  </a:tcPr>
                </a:tc>
                <a:extLst>
                  <a:ext uri="{0D108BD9-81ED-4DB2-BD59-A6C34878D82A}">
                    <a16:rowId xmlns:a16="http://schemas.microsoft.com/office/drawing/2014/main" val="10000"/>
                  </a:ext>
                </a:extLst>
              </a:tr>
              <a:tr h="799925">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Τραχιά επιφάνεια, πυραμιδοειδείς αιχμές σε τρία διαφορετικά ύψη</a:t>
                      </a:r>
                    </a:p>
                  </a:txBody>
                  <a:tcPr marL="68575" marR="68575" marT="0" marB="0"/>
                </a:tc>
                <a:extLst>
                  <a:ext uri="{0D108BD9-81ED-4DB2-BD59-A6C34878D82A}">
                    <a16:rowId xmlns:a16="http://schemas.microsoft.com/office/drawing/2014/main" val="10001"/>
                  </a:ext>
                </a:extLst>
              </a:tr>
              <a:tr h="799925">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Χρήση ενός ίδιου πάνελ για το εσωτερικό και το εξωτερικό καθώς και τα ενδιάμεσα στοιχεία </a:t>
                      </a:r>
                    </a:p>
                  </a:txBody>
                  <a:tcPr marL="68575" marR="68575" marT="0" marB="0"/>
                </a:tc>
                <a:extLst>
                  <a:ext uri="{0D108BD9-81ED-4DB2-BD59-A6C34878D82A}">
                    <a16:rowId xmlns:a16="http://schemas.microsoft.com/office/drawing/2014/main" val="10002"/>
                  </a:ext>
                </a:extLst>
              </a:tr>
              <a:tr h="61280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Εύκολη και γρήγορη εγκατάσταση</a:t>
                      </a:r>
                    </a:p>
                  </a:txBody>
                  <a:tcPr marL="68575" marR="68575" marT="0" marB="0"/>
                </a:tc>
                <a:extLst>
                  <a:ext uri="{0D108BD9-81ED-4DB2-BD59-A6C34878D82A}">
                    <a16:rowId xmlns:a16="http://schemas.microsoft.com/office/drawing/2014/main" val="10003"/>
                  </a:ext>
                </a:extLst>
              </a:tr>
            </a:tbl>
          </a:graphicData>
        </a:graphic>
      </p:graphicFrame>
      <p:pic>
        <p:nvPicPr>
          <p:cNvPr id="240" name="Shape 240" descr="e6726d1c6c"/>
          <p:cNvPicPr preferRelativeResize="0"/>
          <p:nvPr/>
        </p:nvPicPr>
        <p:blipFill rotWithShape="1">
          <a:blip r:embed="rId4">
            <a:alphaModFix/>
          </a:blip>
          <a:srcRect/>
          <a:stretch/>
        </p:blipFill>
        <p:spPr>
          <a:xfrm>
            <a:off x="107505" y="1412775"/>
            <a:ext cx="4821685" cy="2952328"/>
          </a:xfrm>
          <a:prstGeom prst="rect">
            <a:avLst/>
          </a:prstGeom>
          <a:solidFill>
            <a:srgbClr val="ECECEC"/>
          </a:solidFill>
          <a:ln w="889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pic>
        <p:nvPicPr>
          <p:cNvPr id="241" name="Shape 241" descr="STRAIL Bahnübergangssysteme / STRAILastic Gleisdämmsysteme - KRAIBURG STRAIL GmbH &amp; Co. KG"/>
          <p:cNvPicPr preferRelativeResize="0"/>
          <p:nvPr/>
        </p:nvPicPr>
        <p:blipFill rotWithShape="1">
          <a:blip r:embed="rId5">
            <a:alphaModFix/>
          </a:blip>
          <a:srcRect/>
          <a:stretch/>
        </p:blipFill>
        <p:spPr>
          <a:xfrm>
            <a:off x="8005014" y="116631"/>
            <a:ext cx="924703" cy="6480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descr="https://perpetuum2016.files.wordpress.com/2016/08/innotrans_motiv1.jpg?w=1200"/>
          <p:cNvPicPr preferRelativeResize="0"/>
          <p:nvPr/>
        </p:nvPicPr>
        <p:blipFill rotWithShape="1">
          <a:blip r:embed="rId3">
            <a:alphaModFix/>
          </a:blip>
          <a:srcRect/>
          <a:stretch/>
        </p:blipFill>
        <p:spPr>
          <a:xfrm>
            <a:off x="0" y="181950"/>
            <a:ext cx="9144000" cy="6461759"/>
          </a:xfrm>
          <a:prstGeom prst="rect">
            <a:avLst/>
          </a:prstGeom>
          <a:noFill/>
          <a:ln>
            <a:noFill/>
          </a:ln>
        </p:spPr>
      </p:pic>
      <p:sp>
        <p:nvSpPr>
          <p:cNvPr id="97" name="Shape 97"/>
          <p:cNvSpPr txBox="1"/>
          <p:nvPr/>
        </p:nvSpPr>
        <p:spPr>
          <a:xfrm>
            <a:off x="-142907" y="2553198"/>
            <a:ext cx="9429815" cy="3046988"/>
          </a:xfrm>
          <a:prstGeom prst="rect">
            <a:avLst/>
          </a:prstGeom>
          <a:solidFill>
            <a:srgbClr val="17365D">
              <a:alpha val="0"/>
            </a:srgbClr>
          </a:solidFill>
          <a:ln w="28575" cap="flat" cmpd="sng">
            <a:solidFill>
              <a:schemeClr val="lt1"/>
            </a:solidFill>
            <a:prstDash val="solid"/>
            <a:round/>
            <a:headEnd type="none" w="med" len="med"/>
            <a:tailEnd type="none" w="med" len="med"/>
          </a:ln>
          <a:effectLst>
            <a:outerShdw blurRad="25399" dist="12700" dir="5400000" algn="t" rotWithShape="0">
              <a:srgbClr val="000000">
                <a:alpha val="49803"/>
              </a:srgbClr>
            </a:outerShdw>
          </a:effectLst>
        </p:spPr>
        <p:txBody>
          <a:bodyPr lIns="91425" tIns="45700" rIns="91425" bIns="45700" anchor="t" anchorCtr="0">
            <a:noAutofit/>
          </a:bodyPr>
          <a:lstStyle/>
          <a:p>
            <a:pPr marL="0" marR="0" lvl="0" indent="0" algn="ctr" rtl="0">
              <a:spcBef>
                <a:spcPts val="0"/>
              </a:spcBef>
              <a:buSzPct val="25000"/>
              <a:buNone/>
            </a:pPr>
            <a:r>
              <a:rPr lang="el-GR" sz="2400" b="0" i="0" u="none" strike="noStrike" cap="none">
                <a:solidFill>
                  <a:srgbClr val="F4F0E2"/>
                </a:solidFill>
                <a:latin typeface="Calibri"/>
                <a:ea typeface="Calibri"/>
                <a:cs typeface="Calibri"/>
                <a:sym typeface="Calibri"/>
              </a:rPr>
              <a:t>Καζάνας  Γεώργιος</a:t>
            </a:r>
          </a:p>
          <a:p>
            <a:pPr marL="0" marR="0" lvl="0" indent="0" algn="ctr" rtl="0">
              <a:spcBef>
                <a:spcPts val="0"/>
              </a:spcBef>
              <a:buSzPct val="25000"/>
              <a:buNone/>
            </a:pPr>
            <a:r>
              <a:rPr lang="el-GR" sz="2400" b="0" i="0" u="none" strike="noStrike" cap="none">
                <a:solidFill>
                  <a:srgbClr val="F4F0E2"/>
                </a:solidFill>
                <a:latin typeface="Calibri"/>
                <a:ea typeface="Calibri"/>
                <a:cs typeface="Calibri"/>
                <a:sym typeface="Calibri"/>
              </a:rPr>
              <a:t>Καλαμπόκη  Θάλεια</a:t>
            </a:r>
          </a:p>
          <a:p>
            <a:pPr marL="0" marR="0" lvl="0" indent="0" algn="ctr" rtl="0">
              <a:spcBef>
                <a:spcPts val="0"/>
              </a:spcBef>
              <a:buSzPct val="25000"/>
              <a:buNone/>
            </a:pPr>
            <a:r>
              <a:rPr lang="el-GR" sz="2400" b="0" i="0" u="none" strike="noStrike" cap="none">
                <a:solidFill>
                  <a:srgbClr val="F4F0E2"/>
                </a:solidFill>
                <a:latin typeface="Calibri"/>
                <a:ea typeface="Calibri"/>
                <a:cs typeface="Calibri"/>
                <a:sym typeface="Calibri"/>
              </a:rPr>
              <a:t>Καλίτσης  Παναγιώτης</a:t>
            </a:r>
          </a:p>
          <a:p>
            <a:pPr marL="0" marR="0" lvl="0" indent="0" algn="ctr" rtl="0">
              <a:spcBef>
                <a:spcPts val="0"/>
              </a:spcBef>
              <a:buSzPct val="25000"/>
              <a:buNone/>
            </a:pPr>
            <a:r>
              <a:rPr lang="el-GR" sz="2400" b="0" i="0" u="none" strike="noStrike" cap="none">
                <a:solidFill>
                  <a:srgbClr val="F4F0E2"/>
                </a:solidFill>
                <a:latin typeface="Calibri"/>
                <a:ea typeface="Calibri"/>
                <a:cs typeface="Calibri"/>
                <a:sym typeface="Calibri"/>
              </a:rPr>
              <a:t>Κωστόπουλος Κωνσταντίνος</a:t>
            </a:r>
          </a:p>
          <a:p>
            <a:pPr marL="0" marR="0" lvl="0" indent="0" algn="ctr" rtl="0">
              <a:spcBef>
                <a:spcPts val="0"/>
              </a:spcBef>
              <a:buSzPct val="25000"/>
              <a:buNone/>
            </a:pPr>
            <a:r>
              <a:rPr lang="el-GR" sz="2400" b="0" i="0" u="none" strike="noStrike" cap="none">
                <a:solidFill>
                  <a:srgbClr val="F4F0E2"/>
                </a:solidFill>
                <a:latin typeface="Calibri"/>
                <a:ea typeface="Calibri"/>
                <a:cs typeface="Calibri"/>
                <a:sym typeface="Calibri"/>
              </a:rPr>
              <a:t>Μίντζια Μαντώ</a:t>
            </a:r>
          </a:p>
          <a:p>
            <a:pPr marL="0" marR="0" lvl="0" indent="0" algn="ctr" rtl="0">
              <a:spcBef>
                <a:spcPts val="0"/>
              </a:spcBef>
              <a:buSzPct val="25000"/>
              <a:buNone/>
            </a:pPr>
            <a:r>
              <a:rPr lang="el-GR" sz="2400" b="0" i="0" u="none" strike="noStrike" cap="none">
                <a:solidFill>
                  <a:srgbClr val="F4F0E2"/>
                </a:solidFill>
                <a:latin typeface="Calibri"/>
                <a:ea typeface="Calibri"/>
                <a:cs typeface="Calibri"/>
                <a:sym typeface="Calibri"/>
              </a:rPr>
              <a:t>Παντελάς Γεώργιος</a:t>
            </a:r>
          </a:p>
          <a:p>
            <a:pPr marL="0" marR="0" lvl="0" indent="0" algn="ctr" rtl="0">
              <a:spcBef>
                <a:spcPts val="0"/>
              </a:spcBef>
              <a:buSzPct val="25000"/>
              <a:buNone/>
            </a:pPr>
            <a:r>
              <a:rPr lang="el-GR" sz="2400" b="0" i="0" u="none" strike="noStrike" cap="none">
                <a:solidFill>
                  <a:srgbClr val="F4F0E2"/>
                </a:solidFill>
                <a:latin typeface="Calibri"/>
                <a:ea typeface="Calibri"/>
                <a:cs typeface="Calibri"/>
                <a:sym typeface="Calibri"/>
              </a:rPr>
              <a:t>Σταφυλίδου Σοφία</a:t>
            </a:r>
          </a:p>
          <a:p>
            <a:pPr marL="0" marR="0" lvl="0" indent="0" algn="ctr" rtl="0">
              <a:spcBef>
                <a:spcPts val="0"/>
              </a:spcBef>
              <a:buSzPct val="25000"/>
              <a:buNone/>
            </a:pPr>
            <a:r>
              <a:rPr lang="el-GR" sz="2400" b="0" i="0" u="none" strike="noStrike" cap="none">
                <a:solidFill>
                  <a:srgbClr val="F4F0E2"/>
                </a:solidFill>
                <a:latin typeface="Calibri"/>
                <a:ea typeface="Calibri"/>
                <a:cs typeface="Calibri"/>
                <a:sym typeface="Calibri"/>
              </a:rPr>
              <a:t>Χριστογιάννης  Ευάγγελος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p:nvPr/>
        </p:nvSpPr>
        <p:spPr>
          <a:xfrm>
            <a:off x="179511" y="1556791"/>
            <a:ext cx="4356992" cy="3139321"/>
          </a:xfrm>
          <a:prstGeom prst="rect">
            <a:avLst/>
          </a:prstGeom>
          <a:noFill/>
          <a:ln>
            <a:noFill/>
          </a:ln>
        </p:spPr>
        <p:txBody>
          <a:bodyPr lIns="91425" tIns="45700" rIns="91425" bIns="45700" anchor="ctr" anchorCtr="0">
            <a:noAutofit/>
          </a:bodyPr>
          <a:lstStyle/>
          <a:p>
            <a:pPr marL="0" marR="0" lvl="0" indent="0" algn="just" rtl="0">
              <a:spcBef>
                <a:spcPts val="0"/>
              </a:spcBef>
              <a:buSzPct val="25000"/>
              <a:buNone/>
            </a:pPr>
            <a:r>
              <a:rPr lang="el-GR" sz="1800" b="0" i="0" u="none" strike="noStrike" cap="none">
                <a:solidFill>
                  <a:schemeClr val="dk1"/>
                </a:solidFill>
                <a:latin typeface="Calibri"/>
                <a:ea typeface="Calibri"/>
                <a:cs typeface="Calibri"/>
                <a:sym typeface="Calibri"/>
              </a:rPr>
              <a:t>Κατάλληλα σχεδιασμένες ελαστικές πλάκες υψηλής αντοχής που τοποθετούνται σε ισόπεδες διαβάσεις με μεγάλο φορτίο κυκλοφορίας (π.χ. διαβάσεις σε βιομηχανικές περιοχές)</a:t>
            </a:r>
          </a:p>
          <a:p>
            <a:pPr marL="0" marR="0" lvl="0" indent="0" algn="just" rtl="0">
              <a:spcBef>
                <a:spcPts val="0"/>
              </a:spcBef>
              <a:buNone/>
            </a:pPr>
            <a:endParaRPr sz="1800" b="0" i="0" u="none" strike="noStrike" cap="none">
              <a:solidFill>
                <a:schemeClr val="dk1"/>
              </a:solidFill>
              <a:latin typeface="Calibri"/>
              <a:ea typeface="Calibri"/>
              <a:cs typeface="Calibri"/>
              <a:sym typeface="Calibri"/>
            </a:endParaRPr>
          </a:p>
          <a:p>
            <a:pPr marL="0" marR="0" lvl="0" indent="0" algn="just" rtl="0">
              <a:spcBef>
                <a:spcPts val="0"/>
              </a:spcBef>
              <a:buSzPct val="25000"/>
              <a:buNone/>
            </a:pPr>
            <a:r>
              <a:rPr lang="el-GR" sz="1800" b="0" i="0" u="none" strike="noStrike" cap="none">
                <a:solidFill>
                  <a:schemeClr val="dk1"/>
                </a:solidFill>
                <a:latin typeface="Calibri"/>
                <a:ea typeface="Calibri"/>
                <a:cs typeface="Calibri"/>
                <a:sym typeface="Calibri"/>
              </a:rPr>
              <a:t>Χρησιμοποιούνται μόνο στερεά πάνελ από καουτσούκ (ελαστικό υλικό) και στηρίγματα από αλουμίνιο, που συνδέονται με ισχυρό αρθρωτό σύστημα. </a:t>
            </a:r>
          </a:p>
          <a:p>
            <a:pPr marL="0" marR="0" lvl="0" indent="0" algn="just" rtl="0">
              <a:spcBef>
                <a:spcPts val="0"/>
              </a:spcBef>
              <a:buNone/>
            </a:pPr>
            <a:endParaRPr sz="1800" b="0" i="0" u="none" strike="noStrike" cap="none">
              <a:solidFill>
                <a:schemeClr val="dk1"/>
              </a:solidFill>
              <a:latin typeface="Calibri"/>
              <a:ea typeface="Calibri"/>
              <a:cs typeface="Calibri"/>
              <a:sym typeface="Calibri"/>
            </a:endParaRPr>
          </a:p>
        </p:txBody>
      </p:sp>
      <p:pic>
        <p:nvPicPr>
          <p:cNvPr id="247" name="Shape 247"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248" name="Shape 248"/>
          <p:cNvSpPr/>
          <p:nvPr/>
        </p:nvSpPr>
        <p:spPr>
          <a:xfrm>
            <a:off x="107504" y="1052736"/>
            <a:ext cx="4464496" cy="461664"/>
          </a:xfrm>
          <a:prstGeom prst="rect">
            <a:avLst/>
          </a:prstGeom>
          <a:noFill/>
          <a:ln>
            <a:noFill/>
          </a:ln>
        </p:spPr>
        <p:txBody>
          <a:bodyPr lIns="91425" tIns="45700" rIns="91425" bIns="45700" anchor="t" anchorCtr="0">
            <a:noAutofit/>
          </a:bodyPr>
          <a:lstStyle/>
          <a:p>
            <a:pPr marL="1828800" marR="0" lvl="4" indent="-1828800" algn="just" rtl="0">
              <a:spcBef>
                <a:spcPts val="0"/>
              </a:spcBef>
              <a:spcAft>
                <a:spcPts val="0"/>
              </a:spcAft>
              <a:buSzPct val="25000"/>
              <a:buNone/>
            </a:pPr>
            <a:r>
              <a:rPr lang="el-GR" sz="2400" b="1" i="0" u="none" strike="noStrike" cap="none">
                <a:solidFill>
                  <a:srgbClr val="953734"/>
                </a:solidFill>
                <a:latin typeface="Calibri"/>
                <a:ea typeface="Calibri"/>
                <a:cs typeface="Calibri"/>
                <a:sym typeface="Calibri"/>
              </a:rPr>
              <a:t>pontiSTRAIL </a:t>
            </a:r>
          </a:p>
        </p:txBody>
      </p:sp>
      <p:sp>
        <p:nvSpPr>
          <p:cNvPr id="249" name="Shape 249"/>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pic>
        <p:nvPicPr>
          <p:cNvPr id="250" name="Shape 250" descr="STRAIL Bahnübergangssysteme / STRAILastic Gleisdämmsysteme - KRAIBURG STRAIL GmbH &amp; Co. KG"/>
          <p:cNvPicPr preferRelativeResize="0"/>
          <p:nvPr/>
        </p:nvPicPr>
        <p:blipFill rotWithShape="1">
          <a:blip r:embed="rId4">
            <a:alphaModFix/>
          </a:blip>
          <a:srcRect/>
          <a:stretch/>
        </p:blipFill>
        <p:spPr>
          <a:xfrm>
            <a:off x="8001024" y="116631"/>
            <a:ext cx="924703" cy="648071"/>
          </a:xfrm>
          <a:prstGeom prst="rect">
            <a:avLst/>
          </a:prstGeom>
          <a:noFill/>
          <a:ln>
            <a:noFill/>
          </a:ln>
        </p:spPr>
      </p:pic>
      <p:pic>
        <p:nvPicPr>
          <p:cNvPr id="251" name="Shape 251" descr="I:\NEW PHOTOS\NEW FOR SELECTING BEST PHOTOS\BERLIN 19-23 SEP 2016\DSC_4000.JPG"/>
          <p:cNvPicPr preferRelativeResize="0"/>
          <p:nvPr/>
        </p:nvPicPr>
        <p:blipFill rotWithShape="1">
          <a:blip r:embed="rId5">
            <a:alphaModFix/>
          </a:blip>
          <a:srcRect/>
          <a:stretch/>
        </p:blipFill>
        <p:spPr>
          <a:xfrm>
            <a:off x="4716016" y="1628800"/>
            <a:ext cx="4248472" cy="3096343"/>
          </a:xfrm>
          <a:prstGeom prst="rect">
            <a:avLst/>
          </a:prstGeom>
          <a:solidFill>
            <a:srgbClr val="ECECEC"/>
          </a:solidFill>
          <a:ln w="889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p:nvPr/>
        </p:nvSpPr>
        <p:spPr>
          <a:xfrm>
            <a:off x="107504" y="1550183"/>
            <a:ext cx="4393057" cy="2893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l-GR" sz="2000" b="0" i="0" u="none" strike="noStrike" cap="none">
                <a:solidFill>
                  <a:schemeClr val="dk1"/>
                </a:solidFill>
                <a:latin typeface="Calibri"/>
                <a:ea typeface="Calibri"/>
                <a:cs typeface="Calibri"/>
                <a:sym typeface="Calibri"/>
              </a:rPr>
              <a:t> </a:t>
            </a:r>
          </a:p>
          <a:p>
            <a:pPr marL="0" marR="0" lvl="0" indent="0" algn="just" rtl="0">
              <a:spcBef>
                <a:spcPts val="0"/>
              </a:spcBef>
              <a:buClr>
                <a:schemeClr val="dk1"/>
              </a:buClr>
              <a:buSzPct val="100000"/>
              <a:buFont typeface="Noto Sans Symbols"/>
              <a:buChar char="✓"/>
            </a:pPr>
            <a:r>
              <a:rPr lang="el-GR" sz="1800">
                <a:solidFill>
                  <a:schemeClr val="dk1"/>
                </a:solidFill>
                <a:latin typeface="Calibri"/>
                <a:ea typeface="Calibri"/>
                <a:cs typeface="Calibri"/>
                <a:sym typeface="Calibri"/>
              </a:rPr>
              <a:t>Σύστημα ηχομόνωσης τύπου φράκτη για τη μείωση θορύβου κατά τη διέλευση συρμών από γέφυρες, που τοποθετείται παράλληλα στις γραμμές και στερεώνεται στα κιγκλιδώματα της γέφυρας. </a:t>
            </a:r>
          </a:p>
          <a:p>
            <a:pPr marL="0" marR="0" lvl="0" indent="0" algn="just" rtl="0">
              <a:spcBef>
                <a:spcPts val="0"/>
              </a:spcBef>
              <a:buNone/>
            </a:pPr>
            <a:endParaRPr sz="1800">
              <a:solidFill>
                <a:schemeClr val="dk1"/>
              </a:solidFill>
              <a:latin typeface="Calibri"/>
              <a:ea typeface="Calibri"/>
              <a:cs typeface="Calibri"/>
              <a:sym typeface="Calibri"/>
            </a:endParaRPr>
          </a:p>
          <a:p>
            <a:pPr marL="0" marR="0" lvl="0" indent="0" algn="just" rtl="0">
              <a:spcBef>
                <a:spcPts val="0"/>
              </a:spcBef>
              <a:buClr>
                <a:schemeClr val="dk1"/>
              </a:buClr>
              <a:buSzPct val="100000"/>
              <a:buFont typeface="Noto Sans Symbols"/>
              <a:buChar char="✓"/>
            </a:pPr>
            <a:r>
              <a:rPr lang="el-GR" sz="1800">
                <a:solidFill>
                  <a:schemeClr val="dk1"/>
                </a:solidFill>
                <a:latin typeface="Calibri"/>
                <a:ea typeface="Calibri"/>
                <a:cs typeface="Calibri"/>
                <a:sym typeface="Calibri"/>
              </a:rPr>
              <a:t>Φέρει ειδικό πλαίσιο προκειμένου να τοποθετούνται διαφημιστικές πινακίδες στην εξωτερική του πλευρά.  </a:t>
            </a:r>
          </a:p>
        </p:txBody>
      </p:sp>
      <p:pic>
        <p:nvPicPr>
          <p:cNvPr id="257" name="Shape 257"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258" name="Shape 258"/>
          <p:cNvSpPr/>
          <p:nvPr/>
        </p:nvSpPr>
        <p:spPr>
          <a:xfrm>
            <a:off x="107504" y="1052736"/>
            <a:ext cx="4464496" cy="461664"/>
          </a:xfrm>
          <a:prstGeom prst="rect">
            <a:avLst/>
          </a:prstGeom>
          <a:noFill/>
          <a:ln>
            <a:noFill/>
          </a:ln>
        </p:spPr>
        <p:txBody>
          <a:bodyPr lIns="91425" tIns="45700" rIns="91425" bIns="45700" anchor="t" anchorCtr="0">
            <a:noAutofit/>
          </a:bodyPr>
          <a:lstStyle/>
          <a:p>
            <a:pPr marL="1828800" marR="0" lvl="4" indent="-1828800" algn="just" rtl="0">
              <a:spcBef>
                <a:spcPts val="0"/>
              </a:spcBef>
              <a:spcAft>
                <a:spcPts val="0"/>
              </a:spcAft>
              <a:buSzPct val="25000"/>
              <a:buNone/>
            </a:pPr>
            <a:r>
              <a:rPr lang="el-GR" sz="2400" b="1" i="0" u="none" strike="noStrike" cap="none">
                <a:solidFill>
                  <a:schemeClr val="dk1"/>
                </a:solidFill>
                <a:latin typeface="Calibri"/>
                <a:ea typeface="Calibri"/>
                <a:cs typeface="Calibri"/>
                <a:sym typeface="Calibri"/>
              </a:rPr>
              <a:t> </a:t>
            </a:r>
          </a:p>
        </p:txBody>
      </p:sp>
      <p:sp>
        <p:nvSpPr>
          <p:cNvPr id="259" name="Shape 259"/>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pic>
        <p:nvPicPr>
          <p:cNvPr id="260" name="Shape 260" descr="STRAIL Bahnübergangssysteme / STRAILastic Gleisdämmsysteme - KRAIBURG STRAIL GmbH &amp; Co. KG"/>
          <p:cNvPicPr preferRelativeResize="0"/>
          <p:nvPr/>
        </p:nvPicPr>
        <p:blipFill rotWithShape="1">
          <a:blip r:embed="rId4">
            <a:alphaModFix/>
          </a:blip>
          <a:srcRect/>
          <a:stretch/>
        </p:blipFill>
        <p:spPr>
          <a:xfrm>
            <a:off x="8005014" y="116631"/>
            <a:ext cx="924703" cy="648071"/>
          </a:xfrm>
          <a:prstGeom prst="rect">
            <a:avLst/>
          </a:prstGeom>
          <a:noFill/>
          <a:ln>
            <a:noFill/>
          </a:ln>
        </p:spPr>
      </p:pic>
      <p:pic>
        <p:nvPicPr>
          <p:cNvPr id="261" name="Shape 261" descr="RTEmagicC_Strailastic_IP_Still"/>
          <p:cNvPicPr preferRelativeResize="0"/>
          <p:nvPr/>
        </p:nvPicPr>
        <p:blipFill rotWithShape="1">
          <a:blip r:embed="rId5">
            <a:alphaModFix/>
          </a:blip>
          <a:srcRect/>
          <a:stretch/>
        </p:blipFill>
        <p:spPr>
          <a:xfrm>
            <a:off x="4644007" y="1700808"/>
            <a:ext cx="4320480" cy="3384375"/>
          </a:xfrm>
          <a:prstGeom prst="rect">
            <a:avLst/>
          </a:prstGeom>
          <a:solidFill>
            <a:srgbClr val="ECECEC"/>
          </a:solidFill>
          <a:ln w="889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sp>
        <p:nvSpPr>
          <p:cNvPr id="262" name="Shape 262"/>
          <p:cNvSpPr/>
          <p:nvPr/>
        </p:nvSpPr>
        <p:spPr>
          <a:xfrm>
            <a:off x="179511" y="1196751"/>
            <a:ext cx="3446648" cy="461664"/>
          </a:xfrm>
          <a:prstGeom prst="rect">
            <a:avLst/>
          </a:prstGeom>
          <a:noFill/>
          <a:ln>
            <a:noFill/>
          </a:ln>
        </p:spPr>
        <p:txBody>
          <a:bodyPr lIns="91425" tIns="45700" rIns="91425" bIns="45700" anchor="t" anchorCtr="0">
            <a:noAutofit/>
          </a:bodyPr>
          <a:lstStyle/>
          <a:p>
            <a:pPr marL="1828800" marR="0" lvl="4" indent="-1828800" algn="just" rtl="0">
              <a:spcBef>
                <a:spcPts val="0"/>
              </a:spcBef>
              <a:spcAft>
                <a:spcPts val="0"/>
              </a:spcAft>
              <a:buSzPct val="25000"/>
              <a:buNone/>
            </a:pPr>
            <a:r>
              <a:rPr lang="el-GR" sz="2400" b="1" i="0" u="none" strike="noStrike" cap="none">
                <a:solidFill>
                  <a:srgbClr val="953734"/>
                </a:solidFill>
                <a:latin typeface="Calibri"/>
                <a:ea typeface="Calibri"/>
                <a:cs typeface="Calibri"/>
                <a:sym typeface="Calibri"/>
              </a:rPr>
              <a:t>STRAILastic_IP infill panel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p:nvPr/>
        </p:nvSpPr>
        <p:spPr>
          <a:xfrm>
            <a:off x="321438" y="1000108"/>
            <a:ext cx="8501121" cy="1200329"/>
          </a:xfrm>
          <a:prstGeom prst="rect">
            <a:avLst/>
          </a:prstGeom>
          <a:noFill/>
          <a:ln>
            <a:noFill/>
          </a:ln>
        </p:spPr>
        <p:txBody>
          <a:bodyPr lIns="91425" tIns="45700" rIns="91425" bIns="45700" anchor="ctr" anchorCtr="0">
            <a:noAutofit/>
          </a:bodyPr>
          <a:lstStyle/>
          <a:p>
            <a:pPr marL="0" marR="0" lvl="0" indent="0" algn="just" rtl="0">
              <a:spcBef>
                <a:spcPts val="0"/>
              </a:spcBef>
              <a:buSzPct val="25000"/>
              <a:buNone/>
            </a:pPr>
            <a:r>
              <a:rPr lang="el-GR" sz="1800">
                <a:solidFill>
                  <a:schemeClr val="dk1"/>
                </a:solidFill>
                <a:latin typeface="Calibri"/>
                <a:ea typeface="Calibri"/>
                <a:cs typeface="Calibri"/>
                <a:sym typeface="Calibri"/>
              </a:rPr>
              <a:t>Προκατασκευασμένο σύστημα πλακών πρόσβασης για ισόπεδες διαβάσεις, που χρησιμοποιεί ενδιάμεσες στρώσεις ελαστομερών για μεγαλύτερη μείωση των δυναμικών φορτίσεων αλλά και ένα πρόσθετο σύστημα σταθεροποίησης στην βάση της σιδηροτροχιάς. </a:t>
            </a:r>
          </a:p>
        </p:txBody>
      </p:sp>
      <p:pic>
        <p:nvPicPr>
          <p:cNvPr id="268" name="Shape 268"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269" name="Shape 269"/>
          <p:cNvSpPr/>
          <p:nvPr/>
        </p:nvSpPr>
        <p:spPr>
          <a:xfrm>
            <a:off x="107504" y="1052736"/>
            <a:ext cx="4464496" cy="461664"/>
          </a:xfrm>
          <a:prstGeom prst="rect">
            <a:avLst/>
          </a:prstGeom>
          <a:noFill/>
          <a:ln>
            <a:noFill/>
          </a:ln>
        </p:spPr>
        <p:txBody>
          <a:bodyPr lIns="91425" tIns="45700" rIns="91425" bIns="45700" anchor="t" anchorCtr="0">
            <a:noAutofit/>
          </a:bodyPr>
          <a:lstStyle/>
          <a:p>
            <a:pPr marL="1828800" marR="0" lvl="4" indent="-1828800" algn="just" rtl="0">
              <a:spcBef>
                <a:spcPts val="0"/>
              </a:spcBef>
              <a:spcAft>
                <a:spcPts val="0"/>
              </a:spcAft>
              <a:buSzPct val="25000"/>
              <a:buNone/>
            </a:pPr>
            <a:r>
              <a:rPr lang="el-GR" sz="2400" b="1" i="0" u="none" strike="noStrike" cap="none">
                <a:solidFill>
                  <a:schemeClr val="dk1"/>
                </a:solidFill>
                <a:latin typeface="Calibri"/>
                <a:ea typeface="Calibri"/>
                <a:cs typeface="Calibri"/>
                <a:sym typeface="Calibri"/>
              </a:rPr>
              <a:t> </a:t>
            </a:r>
          </a:p>
        </p:txBody>
      </p:sp>
      <p:sp>
        <p:nvSpPr>
          <p:cNvPr id="270" name="Shape 270"/>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pic>
        <p:nvPicPr>
          <p:cNvPr id="271" name="Shape 271" descr="http://pictures.attention-ngn.com/35296/logo%20150x150dpi_05_o.jpg"/>
          <p:cNvPicPr preferRelativeResize="0"/>
          <p:nvPr/>
        </p:nvPicPr>
        <p:blipFill rotWithShape="1">
          <a:blip r:embed="rId4">
            <a:alphaModFix/>
          </a:blip>
          <a:srcRect t="30341" b="33760"/>
          <a:stretch/>
        </p:blipFill>
        <p:spPr>
          <a:xfrm>
            <a:off x="6571179" y="116631"/>
            <a:ext cx="2287099" cy="814272"/>
          </a:xfrm>
          <a:prstGeom prst="rect">
            <a:avLst/>
          </a:prstGeom>
          <a:noFill/>
          <a:ln>
            <a:noFill/>
          </a:ln>
        </p:spPr>
      </p:pic>
      <p:pic>
        <p:nvPicPr>
          <p:cNvPr id="272" name="Shape 272" descr="http://pictures.attention-ngn.com/portal/35/35296/products/1032901/03a383c5aeb5e1437adb19fa1aee9190_01_07_o.jpg"/>
          <p:cNvPicPr preferRelativeResize="0"/>
          <p:nvPr/>
        </p:nvPicPr>
        <p:blipFill rotWithShape="1">
          <a:blip r:embed="rId5">
            <a:alphaModFix/>
          </a:blip>
          <a:srcRect/>
          <a:stretch/>
        </p:blipFill>
        <p:spPr>
          <a:xfrm>
            <a:off x="1321570" y="2428867"/>
            <a:ext cx="6500857" cy="4245234"/>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p:nvPr/>
        </p:nvSpPr>
        <p:spPr>
          <a:xfrm>
            <a:off x="179511" y="3198872"/>
            <a:ext cx="4752527" cy="3108542"/>
          </a:xfrm>
          <a:prstGeom prst="rect">
            <a:avLst/>
          </a:prstGeom>
          <a:noFill/>
          <a:ln>
            <a:noFill/>
          </a:ln>
        </p:spPr>
        <p:txBody>
          <a:bodyPr lIns="91425" tIns="45700" rIns="91425" bIns="45700" anchor="ctr" anchorCtr="0">
            <a:noAutofit/>
          </a:bodyPr>
          <a:lstStyle/>
          <a:p>
            <a:pPr marL="0" marR="0" lvl="4" indent="0" algn="just" rtl="0">
              <a:spcBef>
                <a:spcPts val="0"/>
              </a:spcBef>
              <a:spcAft>
                <a:spcPts val="0"/>
              </a:spcAft>
              <a:buSzPct val="25000"/>
              <a:buNone/>
            </a:pPr>
            <a:r>
              <a:rPr lang="el-GR" sz="2400" b="1" i="0" u="none" strike="noStrike" cap="none">
                <a:solidFill>
                  <a:srgbClr val="953734"/>
                </a:solidFill>
                <a:latin typeface="Calibri"/>
                <a:ea typeface="Calibri"/>
                <a:cs typeface="Calibri"/>
                <a:sym typeface="Calibri"/>
              </a:rPr>
              <a:t>Τοποθέτηση ελαστικού υποθέματος κάτω από τον στρωτήρα (USP) </a:t>
            </a:r>
          </a:p>
          <a:p>
            <a:pPr marL="0" marR="0" lvl="0" indent="0" algn="just" rtl="0">
              <a:spcBef>
                <a:spcPts val="0"/>
              </a:spcBef>
              <a:spcAft>
                <a:spcPts val="0"/>
              </a:spcAft>
              <a:buNone/>
            </a:pPr>
            <a:endParaRPr sz="22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ct val="100000"/>
              <a:buFont typeface="Noto Sans Symbols"/>
              <a:buChar char="✓"/>
            </a:pPr>
            <a:r>
              <a:rPr lang="el-GR" sz="1800">
                <a:solidFill>
                  <a:schemeClr val="dk1"/>
                </a:solidFill>
                <a:latin typeface="Calibri"/>
                <a:ea typeface="Calibri"/>
                <a:cs typeface="Calibri"/>
                <a:sym typeface="Calibri"/>
              </a:rPr>
              <a:t>  Ήδη έχει γίνει εφαρμογή του υλικού με πολύ καλά αποτελέσματα σε ευρωπαϊκές χώρες τόσο σε συμβατικές γραμμές όσο και σε γραμμές υψηλών ταχυτήτων</a:t>
            </a: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ct val="100000"/>
              <a:buFont typeface="Noto Sans Symbols"/>
              <a:buChar char="✓"/>
            </a:pPr>
            <a:r>
              <a:rPr lang="el-GR" sz="1800">
                <a:solidFill>
                  <a:schemeClr val="dk1"/>
                </a:solidFill>
                <a:latin typeface="Calibri"/>
                <a:ea typeface="Calibri"/>
                <a:cs typeface="Calibri"/>
                <a:sym typeface="Calibri"/>
              </a:rPr>
              <a:t> Μπορεί να μειώσει έως και 30% το κόστος κατασκευής και συντήρησης της γραμμής</a:t>
            </a:r>
          </a:p>
        </p:txBody>
      </p:sp>
      <p:pic>
        <p:nvPicPr>
          <p:cNvPr id="278" name="Shape 278"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279" name="Shape 279"/>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graphicFrame>
        <p:nvGraphicFramePr>
          <p:cNvPr id="280" name="Shape 280"/>
          <p:cNvGraphicFramePr/>
          <p:nvPr/>
        </p:nvGraphicFramePr>
        <p:xfrm>
          <a:off x="5076055" y="837208"/>
          <a:ext cx="3000000" cy="3000000"/>
        </p:xfrm>
        <a:graphic>
          <a:graphicData uri="http://schemas.openxmlformats.org/drawingml/2006/table">
            <a:tbl>
              <a:tblPr firstRow="1" bandRow="1">
                <a:noFill/>
                <a:tableStyleId>{0EBA5D8B-B253-4F52-B4C5-1BA5A5EAEC89}</a:tableStyleId>
              </a:tblPr>
              <a:tblGrid>
                <a:gridCol w="3888425">
                  <a:extLst>
                    <a:ext uri="{9D8B030D-6E8A-4147-A177-3AD203B41FA5}">
                      <a16:colId xmlns:a16="http://schemas.microsoft.com/office/drawing/2014/main" val="20000"/>
                    </a:ext>
                  </a:extLst>
                </a:gridCol>
              </a:tblGrid>
              <a:tr h="357775">
                <a:tc>
                  <a:txBody>
                    <a:bodyPr/>
                    <a:lstStyle/>
                    <a:p>
                      <a:pPr marL="0" marR="0" lvl="0" indent="0" algn="ctr" rtl="0">
                        <a:lnSpc>
                          <a:spcPct val="150000"/>
                        </a:lnSpc>
                        <a:spcBef>
                          <a:spcPts val="0"/>
                        </a:spcBef>
                        <a:spcAft>
                          <a:spcPts val="0"/>
                        </a:spcAft>
                        <a:buSzPct val="25000"/>
                        <a:buNone/>
                      </a:pPr>
                      <a:r>
                        <a:rPr lang="el-GR" sz="1800" u="none" strike="noStrike" cap="none">
                          <a:solidFill>
                            <a:schemeClr val="lt1"/>
                          </a:solidFill>
                          <a:latin typeface="Calibri"/>
                          <a:ea typeface="Calibri"/>
                          <a:cs typeface="Calibri"/>
                          <a:sym typeface="Calibri"/>
                        </a:rPr>
                        <a:t>Οφέλη </a:t>
                      </a:r>
                    </a:p>
                  </a:txBody>
                  <a:tcPr marL="68575" marR="68575" marT="0" marB="0">
                    <a:solidFill>
                      <a:srgbClr val="953734"/>
                    </a:solidFill>
                  </a:tcPr>
                </a:tc>
                <a:extLst>
                  <a:ext uri="{0D108BD9-81ED-4DB2-BD59-A6C34878D82A}">
                    <a16:rowId xmlns:a16="http://schemas.microsoft.com/office/drawing/2014/main" val="10000"/>
                  </a:ext>
                </a:extLst>
              </a:tr>
              <a:tr h="363475">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Καλύτερη άνεση ταξιδιού για τους επιβάτες</a:t>
                      </a:r>
                    </a:p>
                  </a:txBody>
                  <a:tcPr marL="68575" marR="68575" marT="0" marB="0"/>
                </a:tc>
                <a:extLst>
                  <a:ext uri="{0D108BD9-81ED-4DB2-BD59-A6C34878D82A}">
                    <a16:rowId xmlns:a16="http://schemas.microsoft.com/office/drawing/2014/main" val="10001"/>
                  </a:ext>
                </a:extLst>
              </a:tr>
              <a:tr h="67270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Αύξηση της διαθεσιμότητας των γραμμών και της οικονομικής ζωής τους</a:t>
                      </a:r>
                    </a:p>
                  </a:txBody>
                  <a:tcPr marL="68575" marR="68575" marT="0" marB="0"/>
                </a:tc>
                <a:extLst>
                  <a:ext uri="{0D108BD9-81ED-4DB2-BD59-A6C34878D82A}">
                    <a16:rowId xmlns:a16="http://schemas.microsoft.com/office/drawing/2014/main" val="10002"/>
                  </a:ext>
                </a:extLst>
              </a:tr>
              <a:tr h="107785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Μείωση του κόστους κατασκευής και συντήρησης και κατ’ επέκταση του κόστους κύκλου ζωής της γραμμής (LCC)</a:t>
                      </a:r>
                    </a:p>
                  </a:txBody>
                  <a:tcPr marL="68575" marR="68575" marT="0" marB="0"/>
                </a:tc>
                <a:extLst>
                  <a:ext uri="{0D108BD9-81ED-4DB2-BD59-A6C34878D82A}">
                    <a16:rowId xmlns:a16="http://schemas.microsoft.com/office/drawing/2014/main" val="10003"/>
                  </a:ext>
                </a:extLst>
              </a:tr>
              <a:tr h="67270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Μείωση των τάσεων και επομένως μικρότερη φθορά των υλικών της επιδομής</a:t>
                      </a:r>
                    </a:p>
                  </a:txBody>
                  <a:tcPr marL="68575" marR="68575" marT="0" marB="0"/>
                </a:tc>
                <a:extLst>
                  <a:ext uri="{0D108BD9-81ED-4DB2-BD59-A6C34878D82A}">
                    <a16:rowId xmlns:a16="http://schemas.microsoft.com/office/drawing/2014/main" val="10004"/>
                  </a:ext>
                </a:extLst>
              </a:tr>
              <a:tr h="360475">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Καλύτερη ευστάθεια της γραμμής</a:t>
                      </a:r>
                    </a:p>
                  </a:txBody>
                  <a:tcPr marL="68575" marR="68575" marT="0" marB="0"/>
                </a:tc>
                <a:extLst>
                  <a:ext uri="{0D108BD9-81ED-4DB2-BD59-A6C34878D82A}">
                    <a16:rowId xmlns:a16="http://schemas.microsoft.com/office/drawing/2014/main" val="10005"/>
                  </a:ext>
                </a:extLst>
              </a:tr>
              <a:tr h="67270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Μείωση αερόφερτου θορύβου και δονήσεων</a:t>
                      </a:r>
                    </a:p>
                  </a:txBody>
                  <a:tcPr marL="68575" marR="68575" marT="0" marB="0"/>
                </a:tc>
                <a:extLst>
                  <a:ext uri="{0D108BD9-81ED-4DB2-BD59-A6C34878D82A}">
                    <a16:rowId xmlns:a16="http://schemas.microsoft.com/office/drawing/2014/main" val="10006"/>
                  </a:ext>
                </a:extLst>
              </a:tr>
              <a:tr h="71820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Μείωση των φθορών στην κεφαλή της σιδηροτροχιάς</a:t>
                      </a:r>
                    </a:p>
                  </a:txBody>
                  <a:tcPr marL="68575" marR="68575" marT="0" marB="0"/>
                </a:tc>
                <a:extLst>
                  <a:ext uri="{0D108BD9-81ED-4DB2-BD59-A6C34878D82A}">
                    <a16:rowId xmlns:a16="http://schemas.microsoft.com/office/drawing/2014/main" val="10007"/>
                  </a:ext>
                </a:extLst>
              </a:tr>
              <a:tr h="67270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Εύκολη τοποθέτηση στο εργοστάσιο παραγωγής του στρωτήρα</a:t>
                      </a:r>
                    </a:p>
                  </a:txBody>
                  <a:tcPr marL="68575" marR="68575" marT="0" marB="0"/>
                </a:tc>
                <a:extLst>
                  <a:ext uri="{0D108BD9-81ED-4DB2-BD59-A6C34878D82A}">
                    <a16:rowId xmlns:a16="http://schemas.microsoft.com/office/drawing/2014/main" val="10008"/>
                  </a:ext>
                </a:extLst>
              </a:tr>
            </a:tbl>
          </a:graphicData>
        </a:graphic>
      </p:graphicFrame>
      <p:pic>
        <p:nvPicPr>
          <p:cNvPr id="281" name="Shape 281"/>
          <p:cNvPicPr preferRelativeResize="0"/>
          <p:nvPr/>
        </p:nvPicPr>
        <p:blipFill rotWithShape="1">
          <a:blip r:embed="rId4">
            <a:alphaModFix/>
          </a:blip>
          <a:srcRect/>
          <a:stretch/>
        </p:blipFill>
        <p:spPr>
          <a:xfrm>
            <a:off x="7486681" y="128568"/>
            <a:ext cx="1514474" cy="514350"/>
          </a:xfrm>
          <a:prstGeom prst="rect">
            <a:avLst/>
          </a:prstGeom>
          <a:noFill/>
          <a:ln>
            <a:noFill/>
          </a:ln>
        </p:spPr>
      </p:pic>
      <p:pic>
        <p:nvPicPr>
          <p:cNvPr id="282" name="Shape 282"/>
          <p:cNvPicPr preferRelativeResize="0"/>
          <p:nvPr/>
        </p:nvPicPr>
        <p:blipFill rotWithShape="1">
          <a:blip r:embed="rId5">
            <a:alphaModFix/>
          </a:blip>
          <a:srcRect/>
          <a:stretch/>
        </p:blipFill>
        <p:spPr>
          <a:xfrm>
            <a:off x="428595" y="1023717"/>
            <a:ext cx="4143403" cy="204809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p:nvPr/>
        </p:nvSpPr>
        <p:spPr>
          <a:xfrm>
            <a:off x="179511" y="3672678"/>
            <a:ext cx="4752527" cy="2277547"/>
          </a:xfrm>
          <a:prstGeom prst="rect">
            <a:avLst/>
          </a:prstGeom>
          <a:noFill/>
          <a:ln>
            <a:noFill/>
          </a:ln>
        </p:spPr>
        <p:txBody>
          <a:bodyPr lIns="91425" tIns="45700" rIns="91425" bIns="45700" anchor="ctr" anchorCtr="0">
            <a:noAutofit/>
          </a:bodyPr>
          <a:lstStyle/>
          <a:p>
            <a:pPr marL="0" marR="0" lvl="0" indent="0" algn="just" rtl="0">
              <a:spcBef>
                <a:spcPts val="0"/>
              </a:spcBef>
              <a:spcAft>
                <a:spcPts val="0"/>
              </a:spcAft>
              <a:buSzPct val="25000"/>
              <a:buNone/>
            </a:pPr>
            <a:r>
              <a:rPr lang="el-GR" sz="2400" b="1">
                <a:solidFill>
                  <a:srgbClr val="953734"/>
                </a:solidFill>
                <a:latin typeface="Calibri"/>
                <a:ea typeface="Calibri"/>
                <a:cs typeface="Calibri"/>
                <a:sym typeface="Calibri"/>
              </a:rPr>
              <a:t>Τοποθέτηση ελαστικού υποθέματος κάτω από το έρμα γραμμής (UΒΜ) </a:t>
            </a:r>
          </a:p>
          <a:p>
            <a:pPr marL="0" marR="0" lvl="0" indent="0" algn="just" rtl="0">
              <a:spcBef>
                <a:spcPts val="0"/>
              </a:spcBef>
              <a:spcAft>
                <a:spcPts val="0"/>
              </a:spcAft>
              <a:buNone/>
            </a:pPr>
            <a:endParaRPr sz="22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ct val="100000"/>
              <a:buFont typeface="Noto Sans Symbols"/>
              <a:buChar char="✓"/>
            </a:pPr>
            <a:r>
              <a:rPr lang="el-GR" sz="1800">
                <a:solidFill>
                  <a:schemeClr val="dk1"/>
                </a:solidFill>
                <a:latin typeface="Calibri"/>
                <a:ea typeface="Calibri"/>
                <a:cs typeface="Calibri"/>
                <a:sym typeface="Calibri"/>
              </a:rPr>
              <a:t>  Ήδη έχει γίνει εφαρμογή του υλικού με πολύ καλά αποτελέσματα σε ευρωπαϊκές χώρες σε περιπτώσεις διελεύσεων κοντά σε μνημεία και σε τεχνικά (γέφυρες, σήραγγες κ.λ.π.)</a:t>
            </a:r>
          </a:p>
        </p:txBody>
      </p:sp>
      <p:pic>
        <p:nvPicPr>
          <p:cNvPr id="288" name="Shape 288"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289" name="Shape 289"/>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graphicFrame>
        <p:nvGraphicFramePr>
          <p:cNvPr id="290" name="Shape 290"/>
          <p:cNvGraphicFramePr/>
          <p:nvPr/>
        </p:nvGraphicFramePr>
        <p:xfrm>
          <a:off x="5076055" y="1133246"/>
          <a:ext cx="3000000" cy="3000000"/>
        </p:xfrm>
        <a:graphic>
          <a:graphicData uri="http://schemas.openxmlformats.org/drawingml/2006/table">
            <a:tbl>
              <a:tblPr firstRow="1" bandRow="1">
                <a:noFill/>
                <a:tableStyleId>{0EBA5D8B-B253-4F52-B4C5-1BA5A5EAEC89}</a:tableStyleId>
              </a:tblPr>
              <a:tblGrid>
                <a:gridCol w="3888425">
                  <a:extLst>
                    <a:ext uri="{9D8B030D-6E8A-4147-A177-3AD203B41FA5}">
                      <a16:colId xmlns:a16="http://schemas.microsoft.com/office/drawing/2014/main" val="20000"/>
                    </a:ext>
                  </a:extLst>
                </a:gridCol>
              </a:tblGrid>
              <a:tr h="357775">
                <a:tc>
                  <a:txBody>
                    <a:bodyPr/>
                    <a:lstStyle/>
                    <a:p>
                      <a:pPr marL="0" marR="0" lvl="0" indent="0" algn="ctr" rtl="0">
                        <a:lnSpc>
                          <a:spcPct val="150000"/>
                        </a:lnSpc>
                        <a:spcBef>
                          <a:spcPts val="0"/>
                        </a:spcBef>
                        <a:spcAft>
                          <a:spcPts val="0"/>
                        </a:spcAft>
                        <a:buSzPct val="25000"/>
                        <a:buNone/>
                      </a:pPr>
                      <a:r>
                        <a:rPr lang="el-GR" sz="1800" u="none" strike="noStrike" cap="none">
                          <a:solidFill>
                            <a:schemeClr val="lt1"/>
                          </a:solidFill>
                          <a:latin typeface="Calibri"/>
                          <a:ea typeface="Calibri"/>
                          <a:cs typeface="Calibri"/>
                          <a:sym typeface="Calibri"/>
                        </a:rPr>
                        <a:t>Οφέλη </a:t>
                      </a:r>
                    </a:p>
                  </a:txBody>
                  <a:tcPr marL="68575" marR="68575" marT="0" marB="0">
                    <a:solidFill>
                      <a:srgbClr val="953734"/>
                    </a:solidFill>
                  </a:tcPr>
                </a:tc>
                <a:extLst>
                  <a:ext uri="{0D108BD9-81ED-4DB2-BD59-A6C34878D82A}">
                    <a16:rowId xmlns:a16="http://schemas.microsoft.com/office/drawing/2014/main" val="10000"/>
                  </a:ext>
                </a:extLst>
              </a:tr>
              <a:tr h="363475">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Επίτευξη της απαιτούμενης ελαστικότητας σε περιοχές που επιβάλλεται μειωμένο πάχος στρώσης έρματος</a:t>
                      </a:r>
                    </a:p>
                  </a:txBody>
                  <a:tcPr marL="68575" marR="68575" marT="0" marB="0"/>
                </a:tc>
                <a:extLst>
                  <a:ext uri="{0D108BD9-81ED-4DB2-BD59-A6C34878D82A}">
                    <a16:rowId xmlns:a16="http://schemas.microsoft.com/office/drawing/2014/main" val="10001"/>
                  </a:ext>
                </a:extLst>
              </a:tr>
              <a:tr h="67270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Αυξημένο επίπεδο ποιότητας της γραμμής λόγω πιο ομοιόμορφης κατανομής των φορτίων</a:t>
                      </a:r>
                    </a:p>
                  </a:txBody>
                  <a:tcPr marL="68575" marR="68575" marT="0" marB="0"/>
                </a:tc>
                <a:extLst>
                  <a:ext uri="{0D108BD9-81ED-4DB2-BD59-A6C34878D82A}">
                    <a16:rowId xmlns:a16="http://schemas.microsoft.com/office/drawing/2014/main" val="10002"/>
                  </a:ext>
                </a:extLst>
              </a:tr>
              <a:tr h="67270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Μείωση αερόφερτου θορύβου και δονήσεων</a:t>
                      </a:r>
                    </a:p>
                  </a:txBody>
                  <a:tcPr marL="68575" marR="68575" marT="0" marB="0"/>
                </a:tc>
                <a:extLst>
                  <a:ext uri="{0D108BD9-81ED-4DB2-BD59-A6C34878D82A}">
                    <a16:rowId xmlns:a16="http://schemas.microsoft.com/office/drawing/2014/main" val="10003"/>
                  </a:ext>
                </a:extLst>
              </a:tr>
              <a:tr h="67270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Εύκολη τοποθέτηση στο εργοτάξιο</a:t>
                      </a:r>
                    </a:p>
                  </a:txBody>
                  <a:tcPr marL="68575" marR="68575" marT="0" marB="0"/>
                </a:tc>
                <a:extLst>
                  <a:ext uri="{0D108BD9-81ED-4DB2-BD59-A6C34878D82A}">
                    <a16:rowId xmlns:a16="http://schemas.microsoft.com/office/drawing/2014/main" val="10004"/>
                  </a:ext>
                </a:extLst>
              </a:tr>
              <a:tr h="67270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Μεγάλη διάρκεια ζωής (πάνω από 30 έτη)</a:t>
                      </a:r>
                    </a:p>
                  </a:txBody>
                  <a:tcPr marL="68575" marR="68575" marT="0" marB="0"/>
                </a:tc>
                <a:extLst>
                  <a:ext uri="{0D108BD9-81ED-4DB2-BD59-A6C34878D82A}">
                    <a16:rowId xmlns:a16="http://schemas.microsoft.com/office/drawing/2014/main" val="10005"/>
                  </a:ext>
                </a:extLst>
              </a:tr>
            </a:tbl>
          </a:graphicData>
        </a:graphic>
      </p:graphicFrame>
      <p:pic>
        <p:nvPicPr>
          <p:cNvPr id="291" name="Shape 291"/>
          <p:cNvPicPr preferRelativeResize="0"/>
          <p:nvPr/>
        </p:nvPicPr>
        <p:blipFill rotWithShape="1">
          <a:blip r:embed="rId4">
            <a:alphaModFix/>
          </a:blip>
          <a:srcRect/>
          <a:stretch/>
        </p:blipFill>
        <p:spPr>
          <a:xfrm>
            <a:off x="7486681" y="128568"/>
            <a:ext cx="1514474" cy="514350"/>
          </a:xfrm>
          <a:prstGeom prst="rect">
            <a:avLst/>
          </a:prstGeom>
          <a:noFill/>
          <a:ln>
            <a:noFill/>
          </a:ln>
        </p:spPr>
      </p:pic>
      <p:pic>
        <p:nvPicPr>
          <p:cNvPr id="292" name="Shape 292"/>
          <p:cNvPicPr preferRelativeResize="0"/>
          <p:nvPr/>
        </p:nvPicPr>
        <p:blipFill rotWithShape="1">
          <a:blip r:embed="rId5">
            <a:alphaModFix/>
          </a:blip>
          <a:srcRect/>
          <a:stretch/>
        </p:blipFill>
        <p:spPr>
          <a:xfrm>
            <a:off x="285719" y="1142983"/>
            <a:ext cx="4572031" cy="242889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Shape 298" descr="http://pictures.attention-ngn.com/portal/35/189488/logo/1284624671.94_3_o.jpg"/>
          <p:cNvPicPr preferRelativeResize="0"/>
          <p:nvPr/>
        </p:nvPicPr>
        <p:blipFill rotWithShape="1">
          <a:blip r:embed="rId3">
            <a:alphaModFix/>
          </a:blip>
          <a:srcRect/>
          <a:stretch/>
        </p:blipFill>
        <p:spPr>
          <a:xfrm>
            <a:off x="7072342" y="71414"/>
            <a:ext cx="1785937" cy="714379"/>
          </a:xfrm>
          <a:prstGeom prst="rect">
            <a:avLst/>
          </a:prstGeom>
          <a:noFill/>
          <a:ln>
            <a:noFill/>
          </a:ln>
        </p:spPr>
      </p:pic>
      <p:sp>
        <p:nvSpPr>
          <p:cNvPr id="299" name="Shape 299"/>
          <p:cNvSpPr/>
          <p:nvPr/>
        </p:nvSpPr>
        <p:spPr>
          <a:xfrm>
            <a:off x="107504" y="857232"/>
            <a:ext cx="8784976" cy="1754325"/>
          </a:xfrm>
          <a:prstGeom prst="rect">
            <a:avLst/>
          </a:prstGeom>
          <a:noFill/>
          <a:ln>
            <a:noFill/>
          </a:ln>
          <a:effectLst>
            <a:outerShdw dist="12700" dir="2700000" algn="tl" rotWithShape="0">
              <a:srgbClr val="000000">
                <a:alpha val="14901"/>
              </a:srgbClr>
            </a:outerShdw>
          </a:effectLst>
        </p:spPr>
        <p:txBody>
          <a:bodyPr lIns="91425" tIns="45700" rIns="91425" bIns="45700" anchor="t" anchorCtr="0">
            <a:noAutofit/>
          </a:bodyPr>
          <a:lstStyle/>
          <a:p>
            <a:pPr marL="0" marR="0" lvl="0" indent="0" algn="just" rtl="0">
              <a:spcBef>
                <a:spcPts val="0"/>
              </a:spcBef>
              <a:buSzPct val="25000"/>
              <a:buNone/>
            </a:pPr>
            <a:r>
              <a:rPr lang="el-GR" sz="1800">
                <a:solidFill>
                  <a:schemeClr val="dk1"/>
                </a:solidFill>
                <a:latin typeface="Calibri"/>
                <a:ea typeface="Calibri"/>
                <a:cs typeface="Calibri"/>
                <a:sym typeface="Calibri"/>
              </a:rPr>
              <a:t>Η εταιρεία </a:t>
            </a:r>
            <a:r>
              <a:rPr lang="el-GR" sz="1800" b="1">
                <a:solidFill>
                  <a:schemeClr val="dk1"/>
                </a:solidFill>
                <a:latin typeface="Calibri"/>
                <a:ea typeface="Calibri"/>
                <a:cs typeface="Calibri"/>
                <a:sym typeface="Calibri"/>
              </a:rPr>
              <a:t>Vossloh</a:t>
            </a:r>
            <a:r>
              <a:rPr lang="el-GR" sz="1800">
                <a:solidFill>
                  <a:schemeClr val="dk1"/>
                </a:solidFill>
                <a:latin typeface="Calibri"/>
                <a:ea typeface="Calibri"/>
                <a:cs typeface="Calibri"/>
                <a:sym typeface="Calibri"/>
              </a:rPr>
              <a:t> παρέχει ένα ευρύ πεδίο προϊόντων, από συστήματα συνδέσμων, συστήματα αλλαγών τροχιάς έως και συστήματα σηματοδότησης. Ενδιαφέρον παρουσιάζουν οι πολλαπλοί τύποι συνδέσμων που μπορούν να τοποθετηθούν ανάλογα με το περιβάλλον χρήσης, ώστε να ελαττώσουν παραδείγματος χάριν τους κραδασμούς ή να μειώσουν την ανάγκη σε εργασίες συντήρησης τους σε περιβαλλοντικά ευαίσθητες περιοχές.  </a:t>
            </a:r>
          </a:p>
        </p:txBody>
      </p:sp>
      <p:pic>
        <p:nvPicPr>
          <p:cNvPr id="300" name="Shape 300" descr="I:\NEW PHOTOS\NEW FOR SELECTING BEST PHOTOS\BERLIN 19-23 SEP 2016\DSC_4028.JPG"/>
          <p:cNvPicPr preferRelativeResize="0"/>
          <p:nvPr/>
        </p:nvPicPr>
        <p:blipFill rotWithShape="1">
          <a:blip r:embed="rId4">
            <a:alphaModFix/>
          </a:blip>
          <a:srcRect/>
          <a:stretch/>
        </p:blipFill>
        <p:spPr>
          <a:xfrm>
            <a:off x="0" y="2714619"/>
            <a:ext cx="9144000" cy="4143403"/>
          </a:xfrm>
          <a:prstGeom prst="rect">
            <a:avLst/>
          </a:prstGeom>
          <a:noFill/>
          <a:ln>
            <a:noFill/>
          </a:ln>
        </p:spPr>
      </p:pic>
      <p:pic>
        <p:nvPicPr>
          <p:cNvPr id="301" name="Shape 301" descr="InnoTrans Berlin"/>
          <p:cNvPicPr preferRelativeResize="0"/>
          <p:nvPr/>
        </p:nvPicPr>
        <p:blipFill rotWithShape="1">
          <a:blip r:embed="rId5">
            <a:alphaModFix/>
          </a:blip>
          <a:srcRect/>
          <a:stretch/>
        </p:blipFill>
        <p:spPr>
          <a:xfrm>
            <a:off x="107504" y="116631"/>
            <a:ext cx="1035496" cy="720080"/>
          </a:xfrm>
          <a:prstGeom prst="rect">
            <a:avLst/>
          </a:prstGeom>
          <a:noFill/>
          <a:ln>
            <a:noFill/>
          </a:ln>
        </p:spPr>
      </p:pic>
      <p:sp>
        <p:nvSpPr>
          <p:cNvPr id="302" name="Shape 302"/>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Shape 308" descr="http://pictures.attention-ngn.com/portal/35/36049/logo/1279532006.68_3_o.jpg"/>
          <p:cNvPicPr preferRelativeResize="0"/>
          <p:nvPr/>
        </p:nvPicPr>
        <p:blipFill rotWithShape="1">
          <a:blip r:embed="rId3">
            <a:alphaModFix/>
          </a:blip>
          <a:srcRect/>
          <a:stretch/>
        </p:blipFill>
        <p:spPr>
          <a:xfrm>
            <a:off x="7045152" y="214289"/>
            <a:ext cx="1813128" cy="642941"/>
          </a:xfrm>
          <a:prstGeom prst="rect">
            <a:avLst/>
          </a:prstGeom>
          <a:noFill/>
          <a:ln>
            <a:noFill/>
          </a:ln>
        </p:spPr>
      </p:pic>
      <p:sp>
        <p:nvSpPr>
          <p:cNvPr id="309" name="Shape 309"/>
          <p:cNvSpPr txBox="1"/>
          <p:nvPr/>
        </p:nvSpPr>
        <p:spPr>
          <a:xfrm>
            <a:off x="964380" y="285728"/>
            <a:ext cx="7215238" cy="1077217"/>
          </a:xfrm>
          <a:prstGeom prst="rect">
            <a:avLst/>
          </a:prstGeom>
          <a:noFill/>
          <a:ln>
            <a:noFill/>
          </a:ln>
          <a:effectLst>
            <a:outerShdw blurRad="25399" dist="12700" dir="5400000" algn="t" rotWithShape="0">
              <a:srgbClr val="000000">
                <a:alpha val="49803"/>
              </a:srgbClr>
            </a:outerShdw>
          </a:effectLst>
        </p:spPr>
        <p:txBody>
          <a:bodyPr lIns="91425" tIns="45700" rIns="91425" bIns="45700" anchor="t" anchorCtr="0">
            <a:noAutofit/>
          </a:bodyPr>
          <a:lstStyle/>
          <a:p>
            <a:pPr marL="0" marR="0" lvl="0" indent="0" algn="ctr" rtl="0">
              <a:spcBef>
                <a:spcPts val="0"/>
              </a:spcBef>
              <a:buNone/>
            </a:pPr>
            <a:endParaRPr sz="3200">
              <a:solidFill>
                <a:schemeClr val="dk1"/>
              </a:solidFill>
              <a:latin typeface="Calibri"/>
              <a:ea typeface="Calibri"/>
              <a:cs typeface="Calibri"/>
              <a:sym typeface="Calibri"/>
            </a:endParaRPr>
          </a:p>
          <a:p>
            <a:pPr marL="0" marR="0" lvl="0" indent="0" algn="ctr" rtl="0">
              <a:spcBef>
                <a:spcPts val="0"/>
              </a:spcBef>
              <a:buNone/>
            </a:pPr>
            <a:endParaRPr sz="3200">
              <a:solidFill>
                <a:schemeClr val="dk1"/>
              </a:solidFill>
              <a:latin typeface="Calibri"/>
              <a:ea typeface="Calibri"/>
              <a:cs typeface="Calibri"/>
              <a:sym typeface="Calibri"/>
            </a:endParaRPr>
          </a:p>
        </p:txBody>
      </p:sp>
      <p:sp>
        <p:nvSpPr>
          <p:cNvPr id="310" name="Shape 310"/>
          <p:cNvSpPr/>
          <p:nvPr/>
        </p:nvSpPr>
        <p:spPr>
          <a:xfrm>
            <a:off x="107504" y="980728"/>
            <a:ext cx="8784976" cy="1477328"/>
          </a:xfrm>
          <a:prstGeom prst="rect">
            <a:avLst/>
          </a:prstGeom>
          <a:noFill/>
          <a:ln>
            <a:noFill/>
          </a:ln>
          <a:effectLst>
            <a:outerShdw dist="12700" dir="2700000" algn="tl" rotWithShape="0">
              <a:srgbClr val="000000">
                <a:alpha val="14901"/>
              </a:srgbClr>
            </a:outerShdw>
          </a:effectLst>
        </p:spPr>
        <p:txBody>
          <a:bodyPr lIns="91425" tIns="45700" rIns="91425" bIns="45700" anchor="t" anchorCtr="0">
            <a:noAutofit/>
          </a:bodyPr>
          <a:lstStyle/>
          <a:p>
            <a:pPr marL="0" marR="0" lvl="0" indent="0" algn="just" rtl="0">
              <a:spcBef>
                <a:spcPts val="0"/>
              </a:spcBef>
              <a:buSzPct val="25000"/>
              <a:buNone/>
            </a:pPr>
            <a:r>
              <a:rPr lang="el-GR" sz="1800">
                <a:solidFill>
                  <a:schemeClr val="dk1"/>
                </a:solidFill>
                <a:latin typeface="Calibri"/>
                <a:ea typeface="Calibri"/>
                <a:cs typeface="Calibri"/>
                <a:sym typeface="Calibri"/>
              </a:rPr>
              <a:t>Η </a:t>
            </a:r>
            <a:r>
              <a:rPr lang="el-GR" sz="1800" b="1">
                <a:solidFill>
                  <a:schemeClr val="dk1"/>
                </a:solidFill>
                <a:latin typeface="Calibri"/>
                <a:ea typeface="Calibri"/>
                <a:cs typeface="Calibri"/>
                <a:sym typeface="Calibri"/>
              </a:rPr>
              <a:t>Pandrol</a:t>
            </a:r>
            <a:r>
              <a:rPr lang="el-GR" sz="1800">
                <a:solidFill>
                  <a:schemeClr val="dk1"/>
                </a:solidFill>
                <a:latin typeface="Calibri"/>
                <a:ea typeface="Calibri"/>
                <a:cs typeface="Calibri"/>
                <a:sym typeface="Calibri"/>
              </a:rPr>
              <a:t> είναι εταιρεία που εξειδικεύεται κυρίως σε συστήματα συνδέσμων, με στόχο τη μείωση θορύβου και δονήσεων. Ενδιαφέρον παρουσίασε ο τύπος συνδέσμου FASTCLIP που προσφέρει ταχύτατη εγκατάσταση και απεγκατάσταση, μειώνοντας κατά πολύ τον χρόνο κατασκευής της γραμμής και τον χρόνο συντήρησης, ειδικά σε περιοχές όπου η διακοπή της σιδηροδρομικής κυκλοφορίας είναι σημαντικός παράγοντας.  </a:t>
            </a:r>
          </a:p>
        </p:txBody>
      </p:sp>
      <p:pic>
        <p:nvPicPr>
          <p:cNvPr id="311" name="Shape 311" descr="I:\NEW PHOTOS\NEW FOR SELECTING BEST PHOTOS\BERLIN 19-23 SEP 2016\DSC_3992.JPG"/>
          <p:cNvPicPr preferRelativeResize="0"/>
          <p:nvPr/>
        </p:nvPicPr>
        <p:blipFill rotWithShape="1">
          <a:blip r:embed="rId4">
            <a:alphaModFix/>
          </a:blip>
          <a:srcRect/>
          <a:stretch/>
        </p:blipFill>
        <p:spPr>
          <a:xfrm>
            <a:off x="1732816" y="2785510"/>
            <a:ext cx="5678365" cy="3786760"/>
          </a:xfrm>
          <a:prstGeom prst="round2DiagRect">
            <a:avLst>
              <a:gd name="adj1" fmla="val 16667"/>
              <a:gd name="adj2" fmla="val 0"/>
            </a:avLst>
          </a:prstGeom>
          <a:noFill/>
          <a:ln w="88900" cap="sq" cmpd="sng">
            <a:solidFill>
              <a:srgbClr val="FFFFFF"/>
            </a:solidFill>
            <a:prstDash val="solid"/>
            <a:miter/>
            <a:headEnd type="none" w="med" len="med"/>
            <a:tailEnd type="none" w="med" len="med"/>
          </a:ln>
          <a:effectLst>
            <a:outerShdw blurRad="254000" algn="tl" rotWithShape="0">
              <a:srgbClr val="000000">
                <a:alpha val="42745"/>
              </a:srgbClr>
            </a:outerShdw>
          </a:effectLst>
        </p:spPr>
      </p:pic>
      <p:pic>
        <p:nvPicPr>
          <p:cNvPr id="312" name="Shape 312" descr="InnoTrans Berlin"/>
          <p:cNvPicPr preferRelativeResize="0"/>
          <p:nvPr/>
        </p:nvPicPr>
        <p:blipFill rotWithShape="1">
          <a:blip r:embed="rId5">
            <a:alphaModFix/>
          </a:blip>
          <a:srcRect/>
          <a:stretch/>
        </p:blipFill>
        <p:spPr>
          <a:xfrm>
            <a:off x="107504" y="116631"/>
            <a:ext cx="1035496" cy="720080"/>
          </a:xfrm>
          <a:prstGeom prst="rect">
            <a:avLst/>
          </a:prstGeom>
          <a:noFill/>
          <a:ln>
            <a:noFill/>
          </a:ln>
        </p:spPr>
      </p:pic>
      <p:sp>
        <p:nvSpPr>
          <p:cNvPr id="313" name="Shape 313"/>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p:nvPr/>
        </p:nvSpPr>
        <p:spPr>
          <a:xfrm>
            <a:off x="964380" y="285728"/>
            <a:ext cx="7215238" cy="1077217"/>
          </a:xfrm>
          <a:prstGeom prst="rect">
            <a:avLst/>
          </a:prstGeom>
          <a:noFill/>
          <a:ln>
            <a:noFill/>
          </a:ln>
          <a:effectLst>
            <a:outerShdw blurRad="25399" dist="12700" dir="5400000" algn="t" rotWithShape="0">
              <a:srgbClr val="000000">
                <a:alpha val="49803"/>
              </a:srgbClr>
            </a:outerShdw>
          </a:effectLst>
        </p:spPr>
        <p:txBody>
          <a:bodyPr lIns="91425" tIns="45700" rIns="91425" bIns="45700" anchor="t" anchorCtr="0">
            <a:noAutofit/>
          </a:bodyPr>
          <a:lstStyle/>
          <a:p>
            <a:pPr marL="0" marR="0" lvl="0" indent="0" algn="ctr" rtl="0">
              <a:spcBef>
                <a:spcPts val="0"/>
              </a:spcBef>
              <a:buNone/>
            </a:pPr>
            <a:endParaRPr sz="3200">
              <a:solidFill>
                <a:schemeClr val="dk1"/>
              </a:solidFill>
              <a:latin typeface="Calibri"/>
              <a:ea typeface="Calibri"/>
              <a:cs typeface="Calibri"/>
              <a:sym typeface="Calibri"/>
            </a:endParaRPr>
          </a:p>
          <a:p>
            <a:pPr marL="0" marR="0" lvl="0" indent="0" algn="ctr" rtl="0">
              <a:spcBef>
                <a:spcPts val="0"/>
              </a:spcBef>
              <a:buNone/>
            </a:pPr>
            <a:endParaRPr sz="3200">
              <a:solidFill>
                <a:schemeClr val="dk1"/>
              </a:solidFill>
              <a:latin typeface="Calibri"/>
              <a:ea typeface="Calibri"/>
              <a:cs typeface="Calibri"/>
              <a:sym typeface="Calibri"/>
            </a:endParaRPr>
          </a:p>
        </p:txBody>
      </p:sp>
      <p:sp>
        <p:nvSpPr>
          <p:cNvPr id="320" name="Shape 320"/>
          <p:cNvSpPr/>
          <p:nvPr/>
        </p:nvSpPr>
        <p:spPr>
          <a:xfrm>
            <a:off x="107504" y="969046"/>
            <a:ext cx="8784976" cy="2031325"/>
          </a:xfrm>
          <a:prstGeom prst="rect">
            <a:avLst/>
          </a:prstGeom>
          <a:noFill/>
          <a:ln>
            <a:noFill/>
          </a:ln>
          <a:effectLst>
            <a:outerShdw dist="12700" dir="2700000" algn="tl" rotWithShape="0">
              <a:srgbClr val="000000">
                <a:alpha val="14901"/>
              </a:srgbClr>
            </a:outerShdw>
          </a:effectLst>
        </p:spPr>
        <p:txBody>
          <a:bodyPr lIns="91425" tIns="45700" rIns="91425" bIns="45700" anchor="t" anchorCtr="0">
            <a:noAutofit/>
          </a:bodyPr>
          <a:lstStyle/>
          <a:p>
            <a:pPr marL="0" marR="0" lvl="0" indent="0" algn="just" rtl="0">
              <a:spcBef>
                <a:spcPts val="0"/>
              </a:spcBef>
              <a:buSzPct val="25000"/>
              <a:buNone/>
            </a:pPr>
            <a:r>
              <a:rPr lang="el-GR" sz="1800">
                <a:solidFill>
                  <a:schemeClr val="dk1"/>
                </a:solidFill>
                <a:latin typeface="Calibri"/>
                <a:ea typeface="Calibri"/>
                <a:cs typeface="Calibri"/>
                <a:sym typeface="Calibri"/>
              </a:rPr>
              <a:t>Η </a:t>
            </a:r>
            <a:r>
              <a:rPr lang="el-GR" sz="1800" b="1">
                <a:solidFill>
                  <a:schemeClr val="dk1"/>
                </a:solidFill>
                <a:latin typeface="Calibri"/>
                <a:ea typeface="Calibri"/>
                <a:cs typeface="Calibri"/>
                <a:sym typeface="Calibri"/>
              </a:rPr>
              <a:t>GERB Vibration Control Systems Inc </a:t>
            </a:r>
            <a:r>
              <a:rPr lang="el-GR" sz="1800">
                <a:solidFill>
                  <a:schemeClr val="dk1"/>
                </a:solidFill>
                <a:latin typeface="Calibri"/>
                <a:ea typeface="Calibri"/>
                <a:cs typeface="Calibri"/>
                <a:sym typeface="Calibri"/>
              </a:rPr>
              <a:t>εξειδικεύεται στον έλεγχο και στον περιορισμό των δονήσεων καθώς και στην αντισεισμική προστασία.  Παρέχει συστήματα και τεχνογνωσία για την μόνωση κατά των δονήσεων σε σιδηροδρομικές γραμμές σταθερής επιδομής, χρησιμοποιώντας ειδικά συστήματα ελατηρίων και αποσβεστήρων.  Με τη χρήση αυτών των συστημάτων μπορεί να επιτευχτεί ακόμα και 99% απομόνωση από τις δονήσεις των συρμών, μειώνοντας έτσι την περιβαλλοντική όχληση, ειδικά για ευαίσθητες περιοχές όπως πλησίον νοσοκομείων ή όταν υπάρχει άμεση γειτνίαση με ευαίσθητα κτίρια και μνημεία.</a:t>
            </a:r>
          </a:p>
        </p:txBody>
      </p:sp>
      <p:pic>
        <p:nvPicPr>
          <p:cNvPr id="321" name="Shape 321" descr="http://pictures.attention-ngn.com/portal/35/36111/logo/1346658515.5311_3_o.jpg"/>
          <p:cNvPicPr preferRelativeResize="0"/>
          <p:nvPr/>
        </p:nvPicPr>
        <p:blipFill rotWithShape="1">
          <a:blip r:embed="rId3">
            <a:alphaModFix/>
          </a:blip>
          <a:srcRect/>
          <a:stretch/>
        </p:blipFill>
        <p:spPr>
          <a:xfrm>
            <a:off x="7143767" y="142852"/>
            <a:ext cx="1643074" cy="739388"/>
          </a:xfrm>
          <a:prstGeom prst="rect">
            <a:avLst/>
          </a:prstGeom>
          <a:noFill/>
          <a:ln>
            <a:noFill/>
          </a:ln>
        </p:spPr>
      </p:pic>
      <p:pic>
        <p:nvPicPr>
          <p:cNvPr id="322" name="Shape 322"/>
          <p:cNvPicPr preferRelativeResize="0"/>
          <p:nvPr/>
        </p:nvPicPr>
        <p:blipFill rotWithShape="1">
          <a:blip r:embed="rId4">
            <a:alphaModFix/>
          </a:blip>
          <a:srcRect/>
          <a:stretch/>
        </p:blipFill>
        <p:spPr>
          <a:xfrm>
            <a:off x="684212" y="3481387"/>
            <a:ext cx="3504435" cy="2857519"/>
          </a:xfrm>
          <a:prstGeom prst="rect">
            <a:avLst/>
          </a:prstGeom>
          <a:noFill/>
          <a:ln>
            <a:noFill/>
          </a:ln>
          <a:effectLst>
            <a:outerShdw blurRad="292100" dist="139700" dir="2700000" algn="tl" rotWithShape="0">
              <a:srgbClr val="333333">
                <a:alpha val="64705"/>
              </a:srgbClr>
            </a:outerShdw>
          </a:effectLst>
        </p:spPr>
      </p:pic>
      <p:pic>
        <p:nvPicPr>
          <p:cNvPr id="323" name="Shape 323"/>
          <p:cNvPicPr preferRelativeResize="0"/>
          <p:nvPr/>
        </p:nvPicPr>
        <p:blipFill rotWithShape="1">
          <a:blip r:embed="rId5">
            <a:alphaModFix/>
          </a:blip>
          <a:srcRect/>
          <a:stretch/>
        </p:blipFill>
        <p:spPr>
          <a:xfrm>
            <a:off x="4711823" y="3500437"/>
            <a:ext cx="3717828" cy="2857519"/>
          </a:xfrm>
          <a:prstGeom prst="rect">
            <a:avLst/>
          </a:prstGeom>
          <a:noFill/>
          <a:ln>
            <a:noFill/>
          </a:ln>
          <a:effectLst>
            <a:outerShdw blurRad="292100" dist="139700" dir="2700000" algn="tl" rotWithShape="0">
              <a:srgbClr val="333333">
                <a:alpha val="64705"/>
              </a:srgbClr>
            </a:outerShdw>
          </a:effectLst>
        </p:spPr>
      </p:pic>
      <p:pic>
        <p:nvPicPr>
          <p:cNvPr id="324" name="Shape 324" descr="InnoTrans Berlin"/>
          <p:cNvPicPr preferRelativeResize="0"/>
          <p:nvPr/>
        </p:nvPicPr>
        <p:blipFill rotWithShape="1">
          <a:blip r:embed="rId6">
            <a:alphaModFix/>
          </a:blip>
          <a:srcRect/>
          <a:stretch/>
        </p:blipFill>
        <p:spPr>
          <a:xfrm>
            <a:off x="107504" y="116631"/>
            <a:ext cx="1035496" cy="720080"/>
          </a:xfrm>
          <a:prstGeom prst="rect">
            <a:avLst/>
          </a:prstGeom>
          <a:noFill/>
          <a:ln>
            <a:noFill/>
          </a:ln>
        </p:spPr>
      </p:pic>
      <p:sp>
        <p:nvSpPr>
          <p:cNvPr id="325" name="Shape 325"/>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Shape 330"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331" name="Shape 331"/>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
        <p:nvSpPr>
          <p:cNvPr id="332" name="Shape 332"/>
          <p:cNvSpPr/>
          <p:nvPr/>
        </p:nvSpPr>
        <p:spPr>
          <a:xfrm>
            <a:off x="4788023" y="1833790"/>
            <a:ext cx="3960440" cy="2369880"/>
          </a:xfrm>
          <a:prstGeom prst="rect">
            <a:avLst/>
          </a:prstGeom>
          <a:noFill/>
          <a:ln>
            <a:noFill/>
          </a:ln>
        </p:spPr>
        <p:txBody>
          <a:bodyPr lIns="91425" tIns="45700" rIns="91425" bIns="45700" anchor="ctr" anchorCtr="0">
            <a:noAutofit/>
          </a:bodyPr>
          <a:lstStyle/>
          <a:p>
            <a:pPr marL="0" marR="0" lvl="0" indent="0" algn="just" rtl="0">
              <a:spcBef>
                <a:spcPts val="0"/>
              </a:spcBef>
              <a:spcAft>
                <a:spcPts val="0"/>
              </a:spcAft>
              <a:buSzPct val="25000"/>
              <a:buNone/>
            </a:pPr>
            <a:r>
              <a:rPr lang="el-GR" sz="1800">
                <a:solidFill>
                  <a:schemeClr val="dk1"/>
                </a:solidFill>
                <a:latin typeface="Calibri"/>
                <a:ea typeface="Calibri"/>
                <a:cs typeface="Calibri"/>
                <a:sym typeface="Calibri"/>
              </a:rPr>
              <a:t>Σύστημα μείωσης θορύβου NOISE BREAKER το οποίο αποτελείται από ηχοπετάσματα μικρού ύψους, που τοποθετούνται πλησίον της γραμμής και προσφέρουν την καλύτερη δυνατή ηχομόνωση με την μικρότερη δυνατή περιβαλλοντική και αισθητική όχληση. </a:t>
            </a:r>
          </a:p>
          <a:p>
            <a:pPr marL="0" marR="0" lvl="0" indent="0" algn="just" rtl="0">
              <a:spcBef>
                <a:spcPts val="0"/>
              </a:spcBef>
              <a:spcAft>
                <a:spcPts val="0"/>
              </a:spcAft>
              <a:buNone/>
            </a:pPr>
            <a:endParaRPr sz="2200">
              <a:solidFill>
                <a:schemeClr val="dk1"/>
              </a:solidFill>
              <a:latin typeface="Calibri"/>
              <a:ea typeface="Calibri"/>
              <a:cs typeface="Calibri"/>
              <a:sym typeface="Calibri"/>
            </a:endParaRPr>
          </a:p>
        </p:txBody>
      </p:sp>
      <p:pic>
        <p:nvPicPr>
          <p:cNvPr id="333" name="Shape 333" descr="https://www.forster.at/uploads/tx_templavoila/Noisebreaker_01.jpg"/>
          <p:cNvPicPr preferRelativeResize="0"/>
          <p:nvPr/>
        </p:nvPicPr>
        <p:blipFill rotWithShape="1">
          <a:blip r:embed="rId4">
            <a:alphaModFix/>
          </a:blip>
          <a:srcRect/>
          <a:stretch/>
        </p:blipFill>
        <p:spPr>
          <a:xfrm>
            <a:off x="323528" y="1556791"/>
            <a:ext cx="4248472" cy="3816424"/>
          </a:xfrm>
          <a:prstGeom prst="rect">
            <a:avLst/>
          </a:prstGeom>
          <a:noFill/>
          <a:ln w="12700" cap="flat" cmpd="sng">
            <a:solidFill>
              <a:schemeClr val="dk1"/>
            </a:solidFill>
            <a:prstDash val="solid"/>
            <a:miter/>
            <a:headEnd type="none" w="med" len="med"/>
            <a:tailEnd type="none" w="med" len="med"/>
          </a:ln>
        </p:spPr>
      </p:pic>
      <p:pic>
        <p:nvPicPr>
          <p:cNvPr id="334" name="Shape 334" descr="http://pictures.attention-ngn.com/portal/35/375782/logo/1461919665.3743_3_o.jpg"/>
          <p:cNvPicPr preferRelativeResize="0"/>
          <p:nvPr/>
        </p:nvPicPr>
        <p:blipFill rotWithShape="1">
          <a:blip r:embed="rId5">
            <a:alphaModFix/>
          </a:blip>
          <a:srcRect/>
          <a:stretch/>
        </p:blipFill>
        <p:spPr>
          <a:xfrm>
            <a:off x="7380311" y="116631"/>
            <a:ext cx="1596464" cy="457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Shape 339"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340" name="Shape 340"/>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
        <p:nvSpPr>
          <p:cNvPr id="341" name="Shape 341"/>
          <p:cNvSpPr/>
          <p:nvPr/>
        </p:nvSpPr>
        <p:spPr>
          <a:xfrm>
            <a:off x="285719" y="1142983"/>
            <a:ext cx="3786214" cy="2585322"/>
          </a:xfrm>
          <a:prstGeom prst="rect">
            <a:avLst/>
          </a:prstGeom>
          <a:noFill/>
          <a:ln>
            <a:noFill/>
          </a:ln>
        </p:spPr>
        <p:txBody>
          <a:bodyPr lIns="91425" tIns="45700" rIns="91425" bIns="45700" anchor="ctr" anchorCtr="0">
            <a:noAutofit/>
          </a:bodyPr>
          <a:lstStyle/>
          <a:p>
            <a:pPr marL="0" marR="0" lvl="0" indent="0" algn="just" rtl="0">
              <a:spcBef>
                <a:spcPts val="0"/>
              </a:spcBef>
              <a:spcAft>
                <a:spcPts val="0"/>
              </a:spcAft>
              <a:buSzPct val="25000"/>
              <a:buNone/>
            </a:pPr>
            <a:r>
              <a:rPr lang="el-GR" sz="1800">
                <a:solidFill>
                  <a:schemeClr val="dk1"/>
                </a:solidFill>
                <a:latin typeface="Calibri"/>
                <a:ea typeface="Calibri"/>
                <a:cs typeface="Calibri"/>
                <a:sym typeface="Calibri"/>
              </a:rPr>
              <a:t>Ένα καινοτόμο σύστημα που παρουσιάστηκε πρώτη φορά στη φετινή έκθεση ήταν η απόσβεση του θορύβου που προκαλείται από την επαφή τροχού και σιδηροτροχιάς χρησιμοποιώντας ένα σύστημα που συγκρατεί νερό σε μια ειδική λεκάνη που σχηματίζεται μεταξύ των γραμμών.</a:t>
            </a:r>
          </a:p>
        </p:txBody>
      </p:sp>
      <p:pic>
        <p:nvPicPr>
          <p:cNvPr id="342" name="Shape 342"/>
          <p:cNvPicPr preferRelativeResize="0"/>
          <p:nvPr/>
        </p:nvPicPr>
        <p:blipFill rotWithShape="1">
          <a:blip r:embed="rId4">
            <a:alphaModFix/>
          </a:blip>
          <a:srcRect/>
          <a:stretch/>
        </p:blipFill>
        <p:spPr>
          <a:xfrm>
            <a:off x="7000892" y="116631"/>
            <a:ext cx="1855928" cy="616687"/>
          </a:xfrm>
          <a:prstGeom prst="rect">
            <a:avLst/>
          </a:prstGeom>
          <a:noFill/>
          <a:ln>
            <a:noFill/>
          </a:ln>
        </p:spPr>
      </p:pic>
      <p:pic>
        <p:nvPicPr>
          <p:cNvPr id="343" name="Shape 343" descr="C:\Users\ZOR Prime\Desktop\NPC TRAM VEG_Page_2.jpg"/>
          <p:cNvPicPr preferRelativeResize="0"/>
          <p:nvPr/>
        </p:nvPicPr>
        <p:blipFill rotWithShape="1">
          <a:blip r:embed="rId5">
            <a:alphaModFix/>
          </a:blip>
          <a:srcRect/>
          <a:stretch/>
        </p:blipFill>
        <p:spPr>
          <a:xfrm>
            <a:off x="510618" y="4286255"/>
            <a:ext cx="8122765" cy="2286015"/>
          </a:xfrm>
          <a:prstGeom prst="rect">
            <a:avLst/>
          </a:prstGeom>
          <a:solidFill>
            <a:srgbClr val="ECECEC"/>
          </a:solidFill>
          <a:ln w="190500" cap="rnd" cmpd="sng">
            <a:solidFill>
              <a:srgbClr val="FFFFFF"/>
            </a:solidFill>
            <a:prstDash val="solid"/>
            <a:round/>
            <a:headEnd type="none" w="med" len="med"/>
            <a:tailEnd type="none" w="med" len="med"/>
          </a:ln>
          <a:effectLst>
            <a:outerShdw blurRad="50000" algn="tl" rotWithShape="0">
              <a:srgbClr val="000000">
                <a:alpha val="40784"/>
              </a:srgbClr>
            </a:outerShdw>
          </a:effectLst>
        </p:spPr>
      </p:pic>
      <p:pic>
        <p:nvPicPr>
          <p:cNvPr id="344" name="Shape 344" descr="I:\NEW PHOTOS\NEW FOR SELECTING BEST PHOTOS\BERLIN 19-23 SEP 2016\DSC_4074.JPG"/>
          <p:cNvPicPr preferRelativeResize="0"/>
          <p:nvPr/>
        </p:nvPicPr>
        <p:blipFill rotWithShape="1">
          <a:blip r:embed="rId6">
            <a:alphaModFix/>
          </a:blip>
          <a:srcRect/>
          <a:stretch/>
        </p:blipFill>
        <p:spPr>
          <a:xfrm>
            <a:off x="4214810" y="1050751"/>
            <a:ext cx="4643468" cy="2664000"/>
          </a:xfrm>
          <a:prstGeom prst="rect">
            <a:avLst/>
          </a:prstGeom>
          <a:solidFill>
            <a:srgbClr val="ECECEC"/>
          </a:solidFill>
          <a:ln w="889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p:nvPr/>
        </p:nvSpPr>
        <p:spPr>
          <a:xfrm>
            <a:off x="964380" y="285728"/>
            <a:ext cx="7215238" cy="584774"/>
          </a:xfrm>
          <a:prstGeom prst="rect">
            <a:avLst/>
          </a:prstGeom>
          <a:noFill/>
          <a:ln>
            <a:noFill/>
          </a:ln>
          <a:effectLst>
            <a:outerShdw blurRad="25399" dist="12700" dir="5400000" algn="t" rotWithShape="0">
              <a:srgbClr val="000000">
                <a:alpha val="49803"/>
              </a:srgbClr>
            </a:outerShdw>
          </a:effectLst>
        </p:spPr>
        <p:txBody>
          <a:bodyPr lIns="91425" tIns="45700" rIns="91425" bIns="45700" anchor="t" anchorCtr="0">
            <a:noAutofit/>
          </a:bodyPr>
          <a:lstStyle/>
          <a:p>
            <a:pPr marL="0" marR="0" lvl="0" indent="0" algn="ctr" rtl="0">
              <a:spcBef>
                <a:spcPts val="0"/>
              </a:spcBef>
              <a:buSzPct val="25000"/>
              <a:buNone/>
            </a:pPr>
            <a:r>
              <a:rPr lang="el-GR" sz="3200" b="1" i="0" u="none" strike="noStrike" cap="none">
                <a:solidFill>
                  <a:srgbClr val="F4F0E2"/>
                </a:solidFill>
                <a:latin typeface="Calibri"/>
                <a:ea typeface="Calibri"/>
                <a:cs typeface="Calibri"/>
                <a:sym typeface="Calibri"/>
              </a:rPr>
              <a:t>Η Ιστορία της Έκθεσης</a:t>
            </a:r>
          </a:p>
        </p:txBody>
      </p:sp>
      <p:sp>
        <p:nvSpPr>
          <p:cNvPr id="104" name="Shape 104"/>
          <p:cNvSpPr/>
          <p:nvPr/>
        </p:nvSpPr>
        <p:spPr>
          <a:xfrm>
            <a:off x="571472" y="1000108"/>
            <a:ext cx="8001055" cy="1754325"/>
          </a:xfrm>
          <a:prstGeom prst="rect">
            <a:avLst/>
          </a:prstGeom>
          <a:noFill/>
          <a:ln>
            <a:noFill/>
          </a:ln>
          <a:effectLst>
            <a:outerShdw dist="12700" dir="2700000" algn="tl" rotWithShape="0">
              <a:srgbClr val="000000">
                <a:alpha val="14901"/>
              </a:srgbClr>
            </a:outerShdw>
          </a:effectLst>
        </p:spPr>
        <p:txBody>
          <a:bodyPr lIns="91425" tIns="45700" rIns="91425" bIns="45700" anchor="t" anchorCtr="0">
            <a:noAutofit/>
          </a:bodyPr>
          <a:lstStyle/>
          <a:p>
            <a:pPr marL="0" marR="0" lvl="0" indent="0" algn="just" rtl="0">
              <a:spcBef>
                <a:spcPts val="0"/>
              </a:spcBef>
              <a:buSzPct val="25000"/>
              <a:buNone/>
            </a:pPr>
            <a:r>
              <a:rPr lang="el-GR" sz="1800" b="0" i="0" u="none" strike="noStrike" cap="none">
                <a:solidFill>
                  <a:schemeClr val="dk1"/>
                </a:solidFill>
                <a:latin typeface="Calibri"/>
                <a:ea typeface="Calibri"/>
                <a:cs typeface="Calibri"/>
                <a:sym typeface="Calibri"/>
              </a:rPr>
              <a:t>Η Έκθεση </a:t>
            </a:r>
            <a:r>
              <a:rPr lang="el-GR" sz="1800" b="1" i="0" u="none" strike="noStrike" cap="none">
                <a:solidFill>
                  <a:schemeClr val="dk1"/>
                </a:solidFill>
                <a:latin typeface="Calibri"/>
                <a:ea typeface="Calibri"/>
                <a:cs typeface="Calibri"/>
                <a:sym typeface="Calibri"/>
              </a:rPr>
              <a:t>InnoTrans </a:t>
            </a:r>
            <a:r>
              <a:rPr lang="el-GR" sz="1800" b="0" i="0" u="none" strike="noStrike" cap="none">
                <a:solidFill>
                  <a:schemeClr val="dk1"/>
                </a:solidFill>
                <a:latin typeface="Calibri"/>
                <a:ea typeface="Calibri"/>
                <a:cs typeface="Calibri"/>
                <a:sym typeface="Calibri"/>
              </a:rPr>
              <a:t>αποτελεί τη μεγαλύτερη έκθεση με θέμα την τεχνολογία των μέσων σταθερής τροχιάς παγκοσμίως. Ως θεσμός ξεκίνησε τον Οκτώβριο του </a:t>
            </a:r>
            <a:r>
              <a:rPr lang="el-GR" sz="1800" b="1" i="0" u="none" strike="noStrike" cap="none">
                <a:solidFill>
                  <a:schemeClr val="dk1"/>
                </a:solidFill>
                <a:latin typeface="Calibri"/>
                <a:ea typeface="Calibri"/>
                <a:cs typeface="Calibri"/>
                <a:sym typeface="Calibri"/>
              </a:rPr>
              <a:t>1996 </a:t>
            </a:r>
            <a:r>
              <a:rPr lang="el-GR" sz="1800" b="0" i="0" u="none" strike="noStrike" cap="none">
                <a:solidFill>
                  <a:schemeClr val="dk1"/>
                </a:solidFill>
                <a:latin typeface="Calibri"/>
                <a:ea typeface="Calibri"/>
                <a:cs typeface="Calibri"/>
                <a:sym typeface="Calibri"/>
              </a:rPr>
              <a:t>στο </a:t>
            </a:r>
            <a:r>
              <a:rPr lang="el-GR" sz="1800" b="1" i="0" u="none" strike="noStrike" cap="none">
                <a:solidFill>
                  <a:schemeClr val="dk1"/>
                </a:solidFill>
                <a:latin typeface="Calibri"/>
                <a:ea typeface="Calibri"/>
                <a:cs typeface="Calibri"/>
                <a:sym typeface="Calibri"/>
              </a:rPr>
              <a:t>Βερολίνο</a:t>
            </a:r>
            <a:r>
              <a:rPr lang="el-GR" sz="1800" b="0" i="0" u="none" strike="noStrike" cap="none">
                <a:solidFill>
                  <a:schemeClr val="dk1"/>
                </a:solidFill>
                <a:latin typeface="Calibri"/>
                <a:ea typeface="Calibri"/>
                <a:cs typeface="Calibri"/>
                <a:sym typeface="Calibri"/>
              </a:rPr>
              <a:t> και συνέχισε από τότε να διεξάγεται στην ίδια πόλη, ανά δύο χρόνια.  Η ανάγκη για ένα τέτοιο γεγονός προέκυψε στα μέσα της δεκαετίας του </a:t>
            </a:r>
            <a:r>
              <a:rPr lang="el-GR" sz="1800" b="1" i="0" u="none" strike="noStrike" cap="none">
                <a:solidFill>
                  <a:schemeClr val="dk1"/>
                </a:solidFill>
                <a:latin typeface="Calibri"/>
                <a:ea typeface="Calibri"/>
                <a:cs typeface="Calibri"/>
                <a:sym typeface="Calibri"/>
              </a:rPr>
              <a:t>1990</a:t>
            </a:r>
            <a:r>
              <a:rPr lang="el-GR" sz="1800" b="0" i="0" u="none" strike="noStrike" cap="none">
                <a:solidFill>
                  <a:schemeClr val="dk1"/>
                </a:solidFill>
                <a:latin typeface="Calibri"/>
                <a:ea typeface="Calibri"/>
                <a:cs typeface="Calibri"/>
                <a:sym typeface="Calibri"/>
              </a:rPr>
              <a:t> από την ραγδαία εξέλιξη της σιδηροδρομικής τεχνολογίας, που καθιστούσε απαραίτητη την μεταφορά τεχνογνωσίας και πρακτικών.</a:t>
            </a:r>
          </a:p>
        </p:txBody>
      </p:sp>
      <p:pic>
        <p:nvPicPr>
          <p:cNvPr id="105" name="Shape 105" descr="G:\ΔΙΣΣΑ\R E P O R T S\5a21VQn.jpg"/>
          <p:cNvPicPr preferRelativeResize="0"/>
          <p:nvPr/>
        </p:nvPicPr>
        <p:blipFill rotWithShape="1">
          <a:blip r:embed="rId3">
            <a:alphaModFix/>
          </a:blip>
          <a:srcRect/>
          <a:stretch/>
        </p:blipFill>
        <p:spPr>
          <a:xfrm>
            <a:off x="1515603" y="2857496"/>
            <a:ext cx="6112793" cy="3764422"/>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Shape 349"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350" name="Shape 350"/>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
        <p:nvSpPr>
          <p:cNvPr id="351" name="Shape 351"/>
          <p:cNvSpPr/>
          <p:nvPr/>
        </p:nvSpPr>
        <p:spPr>
          <a:xfrm>
            <a:off x="251519" y="1164441"/>
            <a:ext cx="5328591" cy="3693318"/>
          </a:xfrm>
          <a:prstGeom prst="rect">
            <a:avLst/>
          </a:prstGeom>
          <a:noFill/>
          <a:ln>
            <a:noFill/>
          </a:ln>
        </p:spPr>
        <p:txBody>
          <a:bodyPr lIns="91425" tIns="45700" rIns="91425" bIns="45700" anchor="ctr" anchorCtr="0">
            <a:noAutofit/>
          </a:bodyPr>
          <a:lstStyle/>
          <a:p>
            <a:pPr marL="0" marR="0" lvl="0" indent="0" algn="just" rtl="0">
              <a:spcBef>
                <a:spcPts val="0"/>
              </a:spcBef>
              <a:spcAft>
                <a:spcPts val="0"/>
              </a:spcAft>
              <a:buSzPct val="25000"/>
              <a:buNone/>
            </a:pPr>
            <a:r>
              <a:rPr lang="el-GR" sz="1800">
                <a:solidFill>
                  <a:schemeClr val="dk1"/>
                </a:solidFill>
                <a:latin typeface="Calibri"/>
                <a:ea typeface="Calibri"/>
                <a:cs typeface="Calibri"/>
                <a:sym typeface="Calibri"/>
              </a:rPr>
              <a:t>Η εταιρεία </a:t>
            </a:r>
            <a:r>
              <a:rPr lang="el-GR" sz="1800" b="1">
                <a:solidFill>
                  <a:schemeClr val="dk1"/>
                </a:solidFill>
                <a:latin typeface="Calibri"/>
                <a:ea typeface="Calibri"/>
                <a:cs typeface="Calibri"/>
                <a:sym typeface="Calibri"/>
              </a:rPr>
              <a:t>Max Bögl Stiftung &amp; Co. KG </a:t>
            </a:r>
            <a:r>
              <a:rPr lang="el-GR" sz="1800">
                <a:solidFill>
                  <a:schemeClr val="dk1"/>
                </a:solidFill>
                <a:latin typeface="Calibri"/>
                <a:ea typeface="Calibri"/>
                <a:cs typeface="Calibri"/>
                <a:sym typeface="Calibri"/>
              </a:rPr>
              <a:t>διαθέτει σιδηροδρομικά συστήματα σταθερής επιδομής, υψηλής τεχνολογίας για ταχύτητες έως και άνω των 300 km/h, προσφέροντας αυξημένη άνεση και ασφάλεια κατά την διέλευση.</a:t>
            </a: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SzPct val="25000"/>
              <a:buNone/>
            </a:pPr>
            <a:r>
              <a:rPr lang="el-GR" sz="1800">
                <a:solidFill>
                  <a:schemeClr val="dk1"/>
                </a:solidFill>
                <a:latin typeface="Calibri"/>
                <a:ea typeface="Calibri"/>
                <a:cs typeface="Calibri"/>
                <a:sym typeface="Calibri"/>
              </a:rPr>
              <a:t>Επίσης κατασκευάζει συστήματα σταθερής επιδομής για ελαφρύτερους συρμούς, τύπου προαστιακού, χαμηλών ταχυτήτων για γραμμές κανονικού και  μετρικού εύρους. Τα τμήματα έρχονται προκατασκευασμένα για μεγαλύτερη ευκολία και ταχύτητα τοποθέτησης. </a:t>
            </a:r>
          </a:p>
        </p:txBody>
      </p:sp>
      <p:pic>
        <p:nvPicPr>
          <p:cNvPr id="352" name="Shape 352" descr="http://pictures.attention-ngn.com/portal/35/35733/logo/1268904204.55_3_o.jpg"/>
          <p:cNvPicPr preferRelativeResize="0"/>
          <p:nvPr/>
        </p:nvPicPr>
        <p:blipFill rotWithShape="1">
          <a:blip r:embed="rId4">
            <a:alphaModFix/>
          </a:blip>
          <a:srcRect/>
          <a:stretch/>
        </p:blipFill>
        <p:spPr>
          <a:xfrm>
            <a:off x="7380311" y="116631"/>
            <a:ext cx="1426978" cy="733645"/>
          </a:xfrm>
          <a:prstGeom prst="rect">
            <a:avLst/>
          </a:prstGeom>
          <a:noFill/>
          <a:ln>
            <a:noFill/>
          </a:ln>
        </p:spPr>
      </p:pic>
      <p:pic>
        <p:nvPicPr>
          <p:cNvPr id="353" name="Shape 353" descr="I:\NEW PHOTOS\NEW FOR SELECTING BEST PHOTOS\BERLIN 19-23 SEP 2016\DSC_4030.JPG"/>
          <p:cNvPicPr preferRelativeResize="0"/>
          <p:nvPr/>
        </p:nvPicPr>
        <p:blipFill rotWithShape="1">
          <a:blip r:embed="rId5">
            <a:alphaModFix/>
          </a:blip>
          <a:srcRect/>
          <a:stretch/>
        </p:blipFill>
        <p:spPr>
          <a:xfrm>
            <a:off x="5652119" y="1052736"/>
            <a:ext cx="3312367" cy="4135120"/>
          </a:xfrm>
          <a:prstGeom prst="rect">
            <a:avLst/>
          </a:prstGeom>
          <a:solidFill>
            <a:srgbClr val="ECECEC"/>
          </a:solidFill>
          <a:ln w="889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57200" y="553750"/>
            <a:ext cx="8229600" cy="1015662"/>
          </a:xfrm>
          <a:prstGeom prst="rect">
            <a:avLst/>
          </a:prstGeom>
          <a:noFill/>
          <a:ln>
            <a:noFill/>
          </a:ln>
          <a:effectLst>
            <a:outerShdw blurRad="50799" dist="38100" algn="l" rotWithShape="0">
              <a:srgbClr val="000000">
                <a:alpha val="40000"/>
              </a:srgbClr>
            </a:outerShdw>
          </a:effectLst>
        </p:spPr>
        <p:txBody>
          <a:bodyPr lIns="91425" tIns="45700" rIns="91425" bIns="45700" anchor="ctr" anchorCtr="0">
            <a:noAutofit/>
          </a:bodyPr>
          <a:lstStyle/>
          <a:p>
            <a:pPr marL="0" marR="0" lvl="0" indent="0" algn="ctr" rtl="0">
              <a:spcBef>
                <a:spcPts val="0"/>
              </a:spcBef>
              <a:buClr>
                <a:srgbClr val="F4F0E2"/>
              </a:buClr>
              <a:buSzPct val="25000"/>
              <a:buFont typeface="Calibri"/>
              <a:buNone/>
            </a:pPr>
            <a:r>
              <a:rPr lang="el-GR" sz="3200" b="1" i="0" u="none" strike="noStrike" cap="none">
                <a:solidFill>
                  <a:srgbClr val="F4F0E2"/>
                </a:solidFill>
                <a:latin typeface="Calibri"/>
                <a:ea typeface="Calibri"/>
                <a:cs typeface="Calibri"/>
                <a:sym typeface="Calibri"/>
              </a:rPr>
              <a:t>Εξοπλισμός Γραμμής</a:t>
            </a:r>
            <a:br>
              <a:rPr lang="el-GR" sz="3200" b="1" i="0" u="none" strike="noStrike" cap="none">
                <a:solidFill>
                  <a:srgbClr val="F4F0E2"/>
                </a:solidFill>
                <a:latin typeface="Calibri"/>
                <a:ea typeface="Calibri"/>
                <a:cs typeface="Calibri"/>
                <a:sym typeface="Calibri"/>
              </a:rPr>
            </a:br>
            <a:endParaRPr lang="el-GR" sz="3200" b="1" i="0" u="none" strike="noStrike" cap="none">
              <a:solidFill>
                <a:srgbClr val="F4F0E2"/>
              </a:solidFill>
              <a:latin typeface="Calibri"/>
              <a:ea typeface="Calibri"/>
              <a:cs typeface="Calibri"/>
              <a:sym typeface="Calibri"/>
            </a:endParaRPr>
          </a:p>
        </p:txBody>
      </p:sp>
      <p:pic>
        <p:nvPicPr>
          <p:cNvPr id="359" name="Shape 359"/>
          <p:cNvPicPr preferRelativeResize="0">
            <a:picLocks noGrp="1"/>
          </p:cNvPicPr>
          <p:nvPr>
            <p:ph type="body" idx="1"/>
          </p:nvPr>
        </p:nvPicPr>
        <p:blipFill rotWithShape="1">
          <a:blip r:embed="rId3">
            <a:alphaModFix/>
          </a:blip>
          <a:srcRect/>
          <a:stretch/>
        </p:blipFill>
        <p:spPr>
          <a:xfrm>
            <a:off x="1403648" y="1829594"/>
            <a:ext cx="6480719" cy="3903661"/>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Shape 364"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365" name="Shape 365"/>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
        <p:nvSpPr>
          <p:cNvPr id="366" name="Shape 366"/>
          <p:cNvSpPr/>
          <p:nvPr/>
        </p:nvSpPr>
        <p:spPr>
          <a:xfrm>
            <a:off x="140858" y="1078040"/>
            <a:ext cx="3931074"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l-GR" sz="2000" b="1">
                <a:solidFill>
                  <a:schemeClr val="dk2"/>
                </a:solidFill>
                <a:latin typeface="Calibri"/>
                <a:ea typeface="Calibri"/>
                <a:cs typeface="Calibri"/>
                <a:sym typeface="Calibri"/>
              </a:rPr>
              <a:t>Εξοπλισμός μέτρησης εσωτερικών τάσεων σιδηροτροχιάς</a:t>
            </a:r>
          </a:p>
        </p:txBody>
      </p:sp>
      <p:sp>
        <p:nvSpPr>
          <p:cNvPr id="367" name="Shape 367"/>
          <p:cNvSpPr/>
          <p:nvPr/>
        </p:nvSpPr>
        <p:spPr>
          <a:xfrm>
            <a:off x="285719" y="4826675"/>
            <a:ext cx="4214841" cy="1477328"/>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l-GR" sz="1800">
                <a:solidFill>
                  <a:schemeClr val="dk1"/>
                </a:solidFill>
                <a:latin typeface="Calibri"/>
                <a:ea typeface="Calibri"/>
                <a:cs typeface="Calibri"/>
                <a:sym typeface="Calibri"/>
              </a:rPr>
              <a:t>Καινοτόμος συσκευή μέτρησης των εσωτερικών τάσεων της σιδηροτροχιάς με μη καταστροφική μέθοδο. Προς το παρόν ο εξοπλισμός δεν διατίθεται προς πώληση και παρέχεται μόνο η υπηρεσία μέτρησης.</a:t>
            </a:r>
          </a:p>
        </p:txBody>
      </p:sp>
      <p:pic>
        <p:nvPicPr>
          <p:cNvPr id="368" name="Shape 368"/>
          <p:cNvPicPr preferRelativeResize="0"/>
          <p:nvPr/>
        </p:nvPicPr>
        <p:blipFill rotWithShape="1">
          <a:blip r:embed="rId4">
            <a:alphaModFix/>
          </a:blip>
          <a:srcRect/>
          <a:stretch/>
        </p:blipFill>
        <p:spPr>
          <a:xfrm>
            <a:off x="285719" y="1857364"/>
            <a:ext cx="4000527" cy="2857519"/>
          </a:xfrm>
          <a:prstGeom prst="rect">
            <a:avLst/>
          </a:prstGeom>
          <a:noFill/>
          <a:ln>
            <a:noFill/>
          </a:ln>
        </p:spPr>
      </p:pic>
      <p:pic>
        <p:nvPicPr>
          <p:cNvPr id="369" name="Shape 369"/>
          <p:cNvPicPr preferRelativeResize="0"/>
          <p:nvPr/>
        </p:nvPicPr>
        <p:blipFill rotWithShape="1">
          <a:blip r:embed="rId5">
            <a:alphaModFix/>
          </a:blip>
          <a:srcRect/>
          <a:stretch/>
        </p:blipFill>
        <p:spPr>
          <a:xfrm>
            <a:off x="7572396" y="214289"/>
            <a:ext cx="1224135" cy="1000131"/>
          </a:xfrm>
          <a:prstGeom prst="rect">
            <a:avLst/>
          </a:prstGeom>
          <a:noFill/>
          <a:ln>
            <a:noFill/>
          </a:ln>
        </p:spPr>
      </p:pic>
      <p:sp>
        <p:nvSpPr>
          <p:cNvPr id="370" name="Shape 370"/>
          <p:cNvSpPr/>
          <p:nvPr/>
        </p:nvSpPr>
        <p:spPr>
          <a:xfrm>
            <a:off x="4643437" y="1428736"/>
            <a:ext cx="4071965" cy="3847206"/>
          </a:xfrm>
          <a:prstGeom prst="rect">
            <a:avLst/>
          </a:prstGeom>
          <a:noFill/>
          <a:ln>
            <a:noFill/>
          </a:ln>
        </p:spPr>
        <p:txBody>
          <a:bodyPr lIns="91425" tIns="45700" rIns="91425" bIns="45700" anchor="ctr" anchorCtr="0">
            <a:noAutofit/>
          </a:bodyPr>
          <a:lstStyle/>
          <a:p>
            <a:pPr marL="0" marR="0" lvl="0" indent="0" algn="just" rtl="0">
              <a:lnSpc>
                <a:spcPct val="100000"/>
              </a:lnSpc>
              <a:spcBef>
                <a:spcPts val="0"/>
              </a:spcBef>
              <a:spcAft>
                <a:spcPts val="0"/>
              </a:spcAft>
              <a:buClr>
                <a:schemeClr val="dk1"/>
              </a:buClr>
              <a:buSzPct val="25000"/>
              <a:buFont typeface="Calibri"/>
              <a:buNone/>
            </a:pPr>
            <a:r>
              <a:rPr lang="el-GR" sz="1800">
                <a:solidFill>
                  <a:schemeClr val="dk1"/>
                </a:solidFill>
                <a:latin typeface="Calibri"/>
                <a:ea typeface="Calibri"/>
                <a:cs typeface="Calibri"/>
                <a:sym typeface="Calibri"/>
              </a:rPr>
              <a:t>Π</a:t>
            </a:r>
            <a:r>
              <a:rPr lang="el-GR" sz="1800" b="0" i="0" u="none" strike="noStrike" cap="none">
                <a:solidFill>
                  <a:schemeClr val="dk1"/>
                </a:solidFill>
                <a:latin typeface="Calibri"/>
                <a:ea typeface="Calibri"/>
                <a:cs typeface="Calibri"/>
                <a:sym typeface="Calibri"/>
              </a:rPr>
              <a:t>λεονεκτήματα μεθόδου:</a:t>
            </a:r>
          </a:p>
          <a:p>
            <a:pPr marL="0" marR="0" lvl="0" indent="0" algn="just" rtl="0">
              <a:lnSpc>
                <a:spcPct val="100000"/>
              </a:lnSpc>
              <a:spcBef>
                <a:spcPts val="0"/>
              </a:spcBef>
              <a:spcAft>
                <a:spcPts val="0"/>
              </a:spcAft>
              <a:buClr>
                <a:schemeClr val="dk1"/>
              </a:buClr>
              <a:buFont typeface="Calibri"/>
              <a:buNone/>
            </a:pPr>
            <a:endParaRPr sz="1800" b="0" i="0" u="none" strike="noStrike" cap="none">
              <a:solidFill>
                <a:schemeClr val="dk1"/>
              </a:solidFill>
              <a:latin typeface="Calibri"/>
              <a:ea typeface="Calibri"/>
              <a:cs typeface="Calibri"/>
              <a:sym typeface="Calibri"/>
            </a:endParaRPr>
          </a:p>
          <a:p>
            <a:pPr marL="266700" marR="0" lvl="0" indent="-266700" algn="just" rtl="0">
              <a:lnSpc>
                <a:spcPct val="100000"/>
              </a:lnSpc>
              <a:spcBef>
                <a:spcPts val="0"/>
              </a:spcBef>
              <a:spcAft>
                <a:spcPts val="0"/>
              </a:spcAft>
              <a:buClr>
                <a:schemeClr val="dk1"/>
              </a:buClr>
              <a:buSzPct val="100000"/>
              <a:buFont typeface="Noto Sans Symbols"/>
              <a:buChar char="✓"/>
            </a:pPr>
            <a:r>
              <a:rPr lang="el-GR" sz="1800" b="0" i="0" u="none" strike="noStrike" cap="none">
                <a:solidFill>
                  <a:schemeClr val="dk1"/>
                </a:solidFill>
                <a:latin typeface="Calibri"/>
                <a:ea typeface="Calibri"/>
                <a:cs typeface="Calibri"/>
                <a:sym typeface="Calibri"/>
              </a:rPr>
              <a:t>Δημιουργία μητρώου τάσεων και καλύτερος προγραμματισμός της  συντήρησης της γραμμής</a:t>
            </a:r>
          </a:p>
          <a:p>
            <a:pPr marL="266700" marR="0" lvl="0" indent="-266700" algn="just" rtl="0">
              <a:lnSpc>
                <a:spcPct val="100000"/>
              </a:lnSpc>
              <a:spcBef>
                <a:spcPts val="600"/>
              </a:spcBef>
              <a:spcAft>
                <a:spcPts val="0"/>
              </a:spcAft>
              <a:buClr>
                <a:schemeClr val="dk1"/>
              </a:buClr>
              <a:buSzPct val="100000"/>
              <a:buFont typeface="Noto Sans Symbols"/>
              <a:buChar char="✓"/>
            </a:pPr>
            <a:r>
              <a:rPr lang="el-GR" sz="1800" b="0" i="0" u="none" strike="noStrike" cap="none">
                <a:solidFill>
                  <a:schemeClr val="dk1"/>
                </a:solidFill>
                <a:latin typeface="Calibri"/>
                <a:ea typeface="Calibri"/>
                <a:cs typeface="Calibri"/>
                <a:sym typeface="Calibri"/>
              </a:rPr>
              <a:t>Καλύτερος έλεγχος των εργασιών απελευθέρωσης τάσεων κατά την στρώση ή συντήρηση της σιδηροδρομικής γραμμής</a:t>
            </a:r>
          </a:p>
          <a:p>
            <a:pPr marL="266700" marR="0" lvl="0" indent="-266700" algn="just" rtl="0">
              <a:lnSpc>
                <a:spcPct val="100000"/>
              </a:lnSpc>
              <a:spcBef>
                <a:spcPts val="600"/>
              </a:spcBef>
              <a:spcAft>
                <a:spcPts val="0"/>
              </a:spcAft>
              <a:buClr>
                <a:schemeClr val="dk1"/>
              </a:buClr>
              <a:buSzPct val="100000"/>
              <a:buFont typeface="Noto Sans Symbols"/>
              <a:buChar char="✓"/>
            </a:pPr>
            <a:r>
              <a:rPr lang="el-GR" sz="1800" b="0" i="0" u="none" strike="noStrike" cap="none">
                <a:solidFill>
                  <a:schemeClr val="dk1"/>
                </a:solidFill>
                <a:latin typeface="Calibri"/>
                <a:ea typeface="Calibri"/>
                <a:cs typeface="Calibri"/>
                <a:sym typeface="Calibri"/>
              </a:rPr>
              <a:t>Μείωση των συμβάντων στρέβλωσης της γραμμής, του κόστους διαθεσιμότητας και του κόστους συντήρησης της γραμμής</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p:nvPr/>
        </p:nvSpPr>
        <p:spPr>
          <a:xfrm>
            <a:off x="107504" y="1553550"/>
            <a:ext cx="4968551" cy="1200329"/>
          </a:xfrm>
          <a:prstGeom prst="rect">
            <a:avLst/>
          </a:prstGeom>
          <a:noFill/>
          <a:ln>
            <a:noFill/>
          </a:ln>
        </p:spPr>
        <p:txBody>
          <a:bodyPr lIns="91425" tIns="45700" rIns="91425" bIns="45700" anchor="ctr" anchorCtr="0">
            <a:noAutofit/>
          </a:bodyPr>
          <a:lstStyle/>
          <a:p>
            <a:pPr marL="0" marR="0" lvl="0" indent="0" algn="just" rtl="0">
              <a:lnSpc>
                <a:spcPct val="100000"/>
              </a:lnSpc>
              <a:spcBef>
                <a:spcPts val="0"/>
              </a:spcBef>
              <a:spcAft>
                <a:spcPts val="0"/>
              </a:spcAft>
              <a:buClr>
                <a:schemeClr val="dk1"/>
              </a:buClr>
              <a:buSzPct val="25000"/>
              <a:buFont typeface="Calibri"/>
              <a:buNone/>
            </a:pPr>
            <a:r>
              <a:rPr lang="el-GR" sz="1800">
                <a:solidFill>
                  <a:schemeClr val="dk1"/>
                </a:solidFill>
                <a:latin typeface="Calibri"/>
                <a:ea typeface="Calibri"/>
                <a:cs typeface="Calibri"/>
                <a:sym typeface="Calibri"/>
              </a:rPr>
              <a:t>Ηλεκτρονικές συσκευές ακριβείας για τον γεωμετρικό έλεγχο των αλουμινοθερμικών συγκολλήσεων και τη σωστή ευθυγράμμιση των σιδηροτροχιών . </a:t>
            </a:r>
          </a:p>
        </p:txBody>
      </p:sp>
      <p:graphicFrame>
        <p:nvGraphicFramePr>
          <p:cNvPr id="376" name="Shape 376"/>
          <p:cNvGraphicFramePr/>
          <p:nvPr/>
        </p:nvGraphicFramePr>
        <p:xfrm>
          <a:off x="179511" y="3144067"/>
          <a:ext cx="3000000" cy="3000000"/>
        </p:xfrm>
        <a:graphic>
          <a:graphicData uri="http://schemas.openxmlformats.org/drawingml/2006/table">
            <a:tbl>
              <a:tblPr firstRow="1" bandRow="1">
                <a:noFill/>
                <a:tableStyleId>{0EBA5D8B-B253-4F52-B4C5-1BA5A5EAEC89}</a:tableStyleId>
              </a:tblPr>
              <a:tblGrid>
                <a:gridCol w="4392500">
                  <a:extLst>
                    <a:ext uri="{9D8B030D-6E8A-4147-A177-3AD203B41FA5}">
                      <a16:colId xmlns:a16="http://schemas.microsoft.com/office/drawing/2014/main" val="20000"/>
                    </a:ext>
                  </a:extLst>
                </a:gridCol>
                <a:gridCol w="4392500">
                  <a:extLst>
                    <a:ext uri="{9D8B030D-6E8A-4147-A177-3AD203B41FA5}">
                      <a16:colId xmlns:a16="http://schemas.microsoft.com/office/drawing/2014/main" val="20001"/>
                    </a:ext>
                  </a:extLst>
                </a:gridCol>
              </a:tblGrid>
              <a:tr h="373625">
                <a:tc gridSpan="2">
                  <a:txBody>
                    <a:bodyPr/>
                    <a:lstStyle/>
                    <a:p>
                      <a:pPr marL="0" marR="0" lvl="0" indent="0" algn="ctr" rtl="0">
                        <a:spcBef>
                          <a:spcPts val="0"/>
                        </a:spcBef>
                        <a:buSzPct val="25000"/>
                        <a:buNone/>
                      </a:pPr>
                      <a:r>
                        <a:rPr lang="el-GR" sz="1800" u="none" strike="noStrike" cap="none">
                          <a:solidFill>
                            <a:schemeClr val="lt1"/>
                          </a:solidFill>
                          <a:latin typeface="Calibri"/>
                          <a:ea typeface="Calibri"/>
                          <a:cs typeface="Calibri"/>
                          <a:sym typeface="Calibri"/>
                        </a:rPr>
                        <a:t>Σημαντικές λειτουργικές ιδιότητες</a:t>
                      </a:r>
                    </a:p>
                  </a:txBody>
                  <a:tcPr marL="91450" marR="91450" marT="45725" marB="45725">
                    <a:solidFill>
                      <a:srgbClr val="953734"/>
                    </a:solidFill>
                  </a:tcPr>
                </a:tc>
                <a:tc hMerge="1">
                  <a:txBody>
                    <a:bodyPr/>
                    <a:lstStyle/>
                    <a:p>
                      <a:endParaRPr lang="el-GR"/>
                    </a:p>
                  </a:txBody>
                  <a:tcPr/>
                </a:tc>
                <a:extLst>
                  <a:ext uri="{0D108BD9-81ED-4DB2-BD59-A6C34878D82A}">
                    <a16:rowId xmlns:a16="http://schemas.microsoft.com/office/drawing/2014/main" val="10000"/>
                  </a:ext>
                </a:extLst>
              </a:tr>
              <a:tr h="863675">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Μέτρηση υψηλής ακρίβειας σε σχέση με την ευθύτητα και την ποιότητα της επιφάνειας των σιδηροτροχιών </a:t>
                      </a:r>
                    </a:p>
                  </a:txBody>
                  <a:tcPr marL="68575" marR="68575" marT="0" marB="0"/>
                </a:tc>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Εναλλακτική παροχή ρεύματος μέσω οκτώ μπαταριών AA για μεγαλύτερη διάρκεια ζωής</a:t>
                      </a:r>
                    </a:p>
                  </a:txBody>
                  <a:tcPr marL="68575" marR="68575" marT="0" marB="0"/>
                </a:tc>
                <a:extLst>
                  <a:ext uri="{0D108BD9-81ED-4DB2-BD59-A6C34878D82A}">
                    <a16:rowId xmlns:a16="http://schemas.microsoft.com/office/drawing/2014/main" val="10001"/>
                  </a:ext>
                </a:extLst>
              </a:tr>
              <a:tr h="66040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Ανθεκτικός σχεδιασμός</a:t>
                      </a:r>
                    </a:p>
                  </a:txBody>
                  <a:tcPr marL="68575" marR="68575" marT="0" marB="0"/>
                </a:tc>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Μέτρηση μέσω Bluetooth χρησιμοποιώντας Android συσκευή ή με το πάτημα ενός κουμπιού</a:t>
                      </a:r>
                    </a:p>
                  </a:txBody>
                  <a:tcPr marL="68575" marR="68575" marT="0" marB="0"/>
                </a:tc>
                <a:extLst>
                  <a:ext uri="{0D108BD9-81ED-4DB2-BD59-A6C34878D82A}">
                    <a16:rowId xmlns:a16="http://schemas.microsoft.com/office/drawing/2014/main" val="10002"/>
                  </a:ext>
                </a:extLst>
              </a:tr>
              <a:tr h="53565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Εύκολο στη μεταφορά, ευέλικτο στην εφαρμογή </a:t>
                      </a:r>
                    </a:p>
                  </a:txBody>
                  <a:tcPr marL="68575" marR="68575" marT="0" marB="0"/>
                </a:tc>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Αυτόματη αναφορά κάθε 30 δευτερόλεπτα</a:t>
                      </a:r>
                    </a:p>
                  </a:txBody>
                  <a:tcPr marL="68575" marR="68575" marT="0" marB="0"/>
                </a:tc>
                <a:extLst>
                  <a:ext uri="{0D108BD9-81ED-4DB2-BD59-A6C34878D82A}">
                    <a16:rowId xmlns:a16="http://schemas.microsoft.com/office/drawing/2014/main" val="10003"/>
                  </a:ext>
                </a:extLst>
              </a:tr>
              <a:tr h="66040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Ενσωματωμένη μπαταρία υψηλής απόδοσης λιθίου, επαναφορτιζόμενη μέσω micro USB</a:t>
                      </a:r>
                    </a:p>
                  </a:txBody>
                  <a:tcPr marL="68575" marR="68575" marT="0" marB="0"/>
                </a:tc>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Εύκολη μεταφορά δεδομένων </a:t>
                      </a:r>
                    </a:p>
                  </a:txBody>
                  <a:tcPr marL="68575" marR="68575" marT="0" marB="0"/>
                </a:tc>
                <a:extLst>
                  <a:ext uri="{0D108BD9-81ED-4DB2-BD59-A6C34878D82A}">
                    <a16:rowId xmlns:a16="http://schemas.microsoft.com/office/drawing/2014/main" val="10004"/>
                  </a:ext>
                </a:extLst>
              </a:tr>
            </a:tbl>
          </a:graphicData>
        </a:graphic>
      </p:graphicFrame>
      <p:pic>
        <p:nvPicPr>
          <p:cNvPr id="377" name="Shape 377"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pic>
        <p:nvPicPr>
          <p:cNvPr id="378" name="Shape 378"/>
          <p:cNvPicPr preferRelativeResize="0"/>
          <p:nvPr/>
        </p:nvPicPr>
        <p:blipFill rotWithShape="1">
          <a:blip r:embed="rId4">
            <a:alphaModFix/>
          </a:blip>
          <a:srcRect/>
          <a:stretch/>
        </p:blipFill>
        <p:spPr>
          <a:xfrm>
            <a:off x="5076055" y="908720"/>
            <a:ext cx="3888432" cy="2160240"/>
          </a:xfrm>
          <a:prstGeom prst="rect">
            <a:avLst/>
          </a:prstGeom>
          <a:noFill/>
          <a:ln>
            <a:noFill/>
          </a:ln>
        </p:spPr>
      </p:pic>
      <p:sp>
        <p:nvSpPr>
          <p:cNvPr id="379" name="Shape 379"/>
          <p:cNvSpPr/>
          <p:nvPr/>
        </p:nvSpPr>
        <p:spPr>
          <a:xfrm>
            <a:off x="107504" y="967070"/>
            <a:ext cx="4968551" cy="461664"/>
          </a:xfrm>
          <a:prstGeom prst="rect">
            <a:avLst/>
          </a:prstGeom>
          <a:noFill/>
          <a:ln>
            <a:noFill/>
          </a:ln>
        </p:spPr>
        <p:txBody>
          <a:bodyPr lIns="91425" tIns="45700" rIns="91425" bIns="45700" anchor="t" anchorCtr="0">
            <a:noAutofit/>
          </a:bodyPr>
          <a:lstStyle/>
          <a:p>
            <a:pPr marL="1828800" marR="0" lvl="4" indent="-1828800" algn="just" rtl="0">
              <a:spcBef>
                <a:spcPts val="0"/>
              </a:spcBef>
              <a:spcAft>
                <a:spcPts val="0"/>
              </a:spcAft>
              <a:buSzPct val="25000"/>
              <a:buNone/>
            </a:pPr>
            <a:r>
              <a:rPr lang="el-GR" sz="2400" b="1" i="0" u="none" strike="noStrike" cap="none">
                <a:solidFill>
                  <a:srgbClr val="953734"/>
                </a:solidFill>
                <a:latin typeface="Calibri"/>
                <a:ea typeface="Calibri"/>
                <a:cs typeface="Calibri"/>
                <a:sym typeface="Calibri"/>
              </a:rPr>
              <a:t>RAILSTRAIGHTS</a:t>
            </a:r>
          </a:p>
        </p:txBody>
      </p:sp>
      <p:sp>
        <p:nvSpPr>
          <p:cNvPr id="380" name="Shape 380"/>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pic>
        <p:nvPicPr>
          <p:cNvPr id="381" name="Shape 381"/>
          <p:cNvPicPr preferRelativeResize="0"/>
          <p:nvPr/>
        </p:nvPicPr>
        <p:blipFill rotWithShape="1">
          <a:blip r:embed="rId5">
            <a:alphaModFix/>
          </a:blip>
          <a:srcRect/>
          <a:stretch/>
        </p:blipFill>
        <p:spPr>
          <a:xfrm>
            <a:off x="7740353" y="0"/>
            <a:ext cx="1224135" cy="76470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p:nvPr/>
        </p:nvSpPr>
        <p:spPr>
          <a:xfrm>
            <a:off x="179511" y="4025492"/>
            <a:ext cx="4752527" cy="2277547"/>
          </a:xfrm>
          <a:prstGeom prst="rect">
            <a:avLst/>
          </a:prstGeom>
          <a:noFill/>
          <a:ln>
            <a:noFill/>
          </a:ln>
        </p:spPr>
        <p:txBody>
          <a:bodyPr lIns="91425" tIns="45700" rIns="91425" bIns="45700" anchor="ctr" anchorCtr="0">
            <a:noAutofit/>
          </a:bodyPr>
          <a:lstStyle/>
          <a:p>
            <a:pPr marL="0" marR="0" lvl="0" indent="0" algn="just" rtl="0">
              <a:spcBef>
                <a:spcPts val="0"/>
              </a:spcBef>
              <a:spcAft>
                <a:spcPts val="0"/>
              </a:spcAft>
              <a:buSzPct val="25000"/>
              <a:buNone/>
            </a:pPr>
            <a:r>
              <a:rPr lang="el-GR" sz="2400" b="1">
                <a:solidFill>
                  <a:srgbClr val="953734"/>
                </a:solidFill>
                <a:latin typeface="Calibri"/>
                <a:ea typeface="Calibri"/>
                <a:cs typeface="Calibri"/>
                <a:sym typeface="Calibri"/>
              </a:rPr>
              <a:t>Ηλεκτρονική μηχανή </a:t>
            </a:r>
          </a:p>
          <a:p>
            <a:pPr marL="0" marR="0" lvl="0" indent="0" algn="just" rtl="0">
              <a:spcBef>
                <a:spcPts val="0"/>
              </a:spcBef>
              <a:spcAft>
                <a:spcPts val="0"/>
              </a:spcAft>
              <a:buSzPct val="25000"/>
              <a:buNone/>
            </a:pPr>
            <a:r>
              <a:rPr lang="el-GR" sz="2400" b="1">
                <a:solidFill>
                  <a:srgbClr val="953734"/>
                </a:solidFill>
                <a:latin typeface="Calibri"/>
                <a:ea typeface="Calibri"/>
                <a:cs typeface="Calibri"/>
                <a:sym typeface="Calibri"/>
              </a:rPr>
              <a:t>προθέρμανσης</a:t>
            </a:r>
          </a:p>
          <a:p>
            <a:pPr marL="0" marR="0" lvl="0" indent="0" algn="just" rtl="0">
              <a:spcBef>
                <a:spcPts val="0"/>
              </a:spcBef>
              <a:spcAft>
                <a:spcPts val="0"/>
              </a:spcAft>
              <a:buNone/>
            </a:pPr>
            <a:endParaRPr sz="2200">
              <a:solidFill>
                <a:schemeClr val="dk1"/>
              </a:solidFill>
              <a:latin typeface="Calibri"/>
              <a:ea typeface="Calibri"/>
              <a:cs typeface="Calibri"/>
              <a:sym typeface="Calibri"/>
            </a:endParaRPr>
          </a:p>
          <a:p>
            <a:pPr marL="0" marR="0" lvl="0" indent="0" algn="just" rtl="0">
              <a:spcBef>
                <a:spcPts val="0"/>
              </a:spcBef>
              <a:spcAft>
                <a:spcPts val="0"/>
              </a:spcAft>
              <a:buSzPct val="25000"/>
              <a:buNone/>
            </a:pPr>
            <a:r>
              <a:rPr lang="el-GR" sz="1800">
                <a:solidFill>
                  <a:schemeClr val="dk1"/>
                </a:solidFill>
                <a:latin typeface="Calibri"/>
                <a:ea typeface="Calibri"/>
                <a:cs typeface="Calibri"/>
                <a:sym typeface="Calibri"/>
              </a:rPr>
              <a:t>Η ηλεκτρονική μηχανή προθέρμανσης χρησιμοποιείται κατά τη διαδικασία εκτέλεσης των αλουμινοθερμικών συγκολλήσεων σιδηροτροχιών</a:t>
            </a:r>
          </a:p>
        </p:txBody>
      </p:sp>
      <p:pic>
        <p:nvPicPr>
          <p:cNvPr id="387" name="Shape 387"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388" name="Shape 388"/>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graphicFrame>
        <p:nvGraphicFramePr>
          <p:cNvPr id="389" name="Shape 389"/>
          <p:cNvGraphicFramePr/>
          <p:nvPr/>
        </p:nvGraphicFramePr>
        <p:xfrm>
          <a:off x="5041285" y="1214421"/>
          <a:ext cx="3000000" cy="3000000"/>
        </p:xfrm>
        <a:graphic>
          <a:graphicData uri="http://schemas.openxmlformats.org/drawingml/2006/table">
            <a:tbl>
              <a:tblPr firstRow="1" bandRow="1">
                <a:noFill/>
                <a:tableStyleId>{0EBA5D8B-B253-4F52-B4C5-1BA5A5EAEC89}</a:tableStyleId>
              </a:tblPr>
              <a:tblGrid>
                <a:gridCol w="3888425">
                  <a:extLst>
                    <a:ext uri="{9D8B030D-6E8A-4147-A177-3AD203B41FA5}">
                      <a16:colId xmlns:a16="http://schemas.microsoft.com/office/drawing/2014/main" val="20000"/>
                    </a:ext>
                  </a:extLst>
                </a:gridCol>
              </a:tblGrid>
              <a:tr h="437475">
                <a:tc>
                  <a:txBody>
                    <a:bodyPr/>
                    <a:lstStyle/>
                    <a:p>
                      <a:pPr marL="0" marR="0" lvl="0" indent="0" algn="ctr" rtl="0">
                        <a:lnSpc>
                          <a:spcPct val="150000"/>
                        </a:lnSpc>
                        <a:spcBef>
                          <a:spcPts val="0"/>
                        </a:spcBef>
                        <a:spcAft>
                          <a:spcPts val="0"/>
                        </a:spcAft>
                        <a:buSzPct val="25000"/>
                        <a:buNone/>
                      </a:pPr>
                      <a:r>
                        <a:rPr lang="el-GR" sz="1800" u="none" strike="noStrike" cap="none">
                          <a:solidFill>
                            <a:schemeClr val="lt1"/>
                          </a:solidFill>
                          <a:latin typeface="Calibri"/>
                          <a:ea typeface="Calibri"/>
                          <a:cs typeface="Calibri"/>
                          <a:sym typeface="Calibri"/>
                        </a:rPr>
                        <a:t>Οφέλη </a:t>
                      </a:r>
                    </a:p>
                  </a:txBody>
                  <a:tcPr marL="68575" marR="68575" marT="0" marB="0">
                    <a:solidFill>
                      <a:srgbClr val="953734"/>
                    </a:solidFill>
                  </a:tcPr>
                </a:tc>
                <a:extLst>
                  <a:ext uri="{0D108BD9-81ED-4DB2-BD59-A6C34878D82A}">
                    <a16:rowId xmlns:a16="http://schemas.microsoft.com/office/drawing/2014/main" val="10000"/>
                  </a:ext>
                </a:extLst>
              </a:tr>
              <a:tr h="777725">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Αυτοματοποίηση της προθέρμανσης – καλύτερη ποιότητα κολλήσεων</a:t>
                      </a:r>
                    </a:p>
                  </a:txBody>
                  <a:tcPr marL="68575" marR="68575" marT="0" marB="0"/>
                </a:tc>
                <a:extLst>
                  <a:ext uri="{0D108BD9-81ED-4DB2-BD59-A6C34878D82A}">
                    <a16:rowId xmlns:a16="http://schemas.microsoft.com/office/drawing/2014/main" val="10001"/>
                  </a:ext>
                </a:extLst>
              </a:tr>
              <a:tr h="777725">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Δυνατότητα αυτόματης εξαγωγής σε Η/Υ των συνθηκών προθέρμανσης</a:t>
                      </a:r>
                    </a:p>
                  </a:txBody>
                  <a:tcPr marL="68575" marR="68575" marT="0" marB="0"/>
                </a:tc>
                <a:extLst>
                  <a:ext uri="{0D108BD9-81ED-4DB2-BD59-A6C34878D82A}">
                    <a16:rowId xmlns:a16="http://schemas.microsoft.com/office/drawing/2014/main" val="10002"/>
                  </a:ext>
                </a:extLst>
              </a:tr>
              <a:tr h="777725">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Μείωση του βάρους της συσκευής προθέρμανσης</a:t>
                      </a:r>
                    </a:p>
                  </a:txBody>
                  <a:tcPr marL="68575" marR="68575" marT="0" marB="0"/>
                </a:tc>
                <a:extLst>
                  <a:ext uri="{0D108BD9-81ED-4DB2-BD59-A6C34878D82A}">
                    <a16:rowId xmlns:a16="http://schemas.microsoft.com/office/drawing/2014/main" val="10003"/>
                  </a:ext>
                </a:extLst>
              </a:tr>
              <a:tr h="777725">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Μείωση του κινδύνου από τη μεταφορά μεγάλων φιαλών προπανίου</a:t>
                      </a:r>
                    </a:p>
                  </a:txBody>
                  <a:tcPr marL="68575" marR="68575" marT="0" marB="0"/>
                </a:tc>
                <a:extLst>
                  <a:ext uri="{0D108BD9-81ED-4DB2-BD59-A6C34878D82A}">
                    <a16:rowId xmlns:a16="http://schemas.microsoft.com/office/drawing/2014/main" val="10004"/>
                  </a:ext>
                </a:extLst>
              </a:tr>
              <a:tr h="1166575">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Καλύτερη εποπτεία της διαδικασίας κόλλησης και μείωση του χρόνου πραγματοποίησής της</a:t>
                      </a:r>
                    </a:p>
                  </a:txBody>
                  <a:tcPr marL="68575" marR="68575" marT="0" marB="0"/>
                </a:tc>
                <a:extLst>
                  <a:ext uri="{0D108BD9-81ED-4DB2-BD59-A6C34878D82A}">
                    <a16:rowId xmlns:a16="http://schemas.microsoft.com/office/drawing/2014/main" val="10005"/>
                  </a:ext>
                </a:extLst>
              </a:tr>
            </a:tbl>
          </a:graphicData>
        </a:graphic>
      </p:graphicFrame>
      <p:pic>
        <p:nvPicPr>
          <p:cNvPr id="390" name="Shape 390"/>
          <p:cNvPicPr preferRelativeResize="0"/>
          <p:nvPr/>
        </p:nvPicPr>
        <p:blipFill rotWithShape="1">
          <a:blip r:embed="rId4">
            <a:alphaModFix/>
          </a:blip>
          <a:srcRect/>
          <a:stretch/>
        </p:blipFill>
        <p:spPr>
          <a:xfrm>
            <a:off x="357158" y="1223965"/>
            <a:ext cx="4357718" cy="2705100"/>
          </a:xfrm>
          <a:prstGeom prst="rect">
            <a:avLst/>
          </a:prstGeom>
          <a:noFill/>
          <a:ln>
            <a:noFill/>
          </a:ln>
        </p:spPr>
      </p:pic>
      <p:pic>
        <p:nvPicPr>
          <p:cNvPr id="391" name="Shape 391"/>
          <p:cNvPicPr preferRelativeResize="0"/>
          <p:nvPr/>
        </p:nvPicPr>
        <p:blipFill rotWithShape="1">
          <a:blip r:embed="rId5">
            <a:alphaModFix/>
          </a:blip>
          <a:srcRect/>
          <a:stretch/>
        </p:blipFill>
        <p:spPr>
          <a:xfrm>
            <a:off x="6929453" y="65794"/>
            <a:ext cx="2073102" cy="7199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p:nvPr/>
        </p:nvSpPr>
        <p:spPr>
          <a:xfrm>
            <a:off x="107504" y="5206476"/>
            <a:ext cx="8928992" cy="923329"/>
          </a:xfrm>
          <a:prstGeom prst="rect">
            <a:avLst/>
          </a:prstGeom>
          <a:noFill/>
          <a:ln>
            <a:noFill/>
          </a:ln>
        </p:spPr>
        <p:txBody>
          <a:bodyPr lIns="91425" tIns="45700" rIns="91425" bIns="45700" anchor="ctr" anchorCtr="0">
            <a:noAutofit/>
          </a:bodyPr>
          <a:lstStyle/>
          <a:p>
            <a:pPr marL="0" marR="0" lvl="0" indent="0" algn="just" rtl="0">
              <a:spcBef>
                <a:spcPts val="0"/>
              </a:spcBef>
              <a:spcAft>
                <a:spcPts val="0"/>
              </a:spcAft>
              <a:buSzPct val="25000"/>
              <a:buNone/>
            </a:pPr>
            <a:r>
              <a:rPr lang="el-GR" sz="1800">
                <a:solidFill>
                  <a:schemeClr val="dk1"/>
                </a:solidFill>
                <a:latin typeface="Calibri"/>
                <a:ea typeface="Calibri"/>
                <a:cs typeface="Calibri"/>
                <a:sym typeface="Calibri"/>
              </a:rPr>
              <a:t>Μηχάνημα κοχλίωσης / αποκοχλίωσης συνδέσμων με ηλεκτρονικό εξοπλισμό που έχει τη δυνατότητα να καταγράφει τη ροπή σύσφιξης κάθε συνδέσμου και να εξάγει ακριβή αποτελέσματα εύκολα με χρήση ενός usb.</a:t>
            </a:r>
          </a:p>
        </p:txBody>
      </p:sp>
      <p:sp>
        <p:nvSpPr>
          <p:cNvPr id="397" name="Shape 397"/>
          <p:cNvSpPr/>
          <p:nvPr/>
        </p:nvSpPr>
        <p:spPr>
          <a:xfrm>
            <a:off x="6444207" y="12138"/>
            <a:ext cx="2520279" cy="461664"/>
          </a:xfrm>
          <a:prstGeom prst="rect">
            <a:avLst/>
          </a:prstGeom>
          <a:noFill/>
          <a:ln>
            <a:noFill/>
          </a:ln>
        </p:spPr>
        <p:txBody>
          <a:bodyPr lIns="91425" tIns="45700" rIns="91425" bIns="45700" anchor="ctr" anchorCtr="0">
            <a:noAutofit/>
          </a:bodyPr>
          <a:lstStyle/>
          <a:p>
            <a:pPr marL="1828800" marR="0" lvl="4" indent="-1828800" algn="ctr"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ROBEL </a:t>
            </a:r>
          </a:p>
        </p:txBody>
      </p:sp>
      <p:pic>
        <p:nvPicPr>
          <p:cNvPr id="398" name="Shape 398"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399" name="Shape 399"/>
          <p:cNvSpPr/>
          <p:nvPr/>
        </p:nvSpPr>
        <p:spPr>
          <a:xfrm>
            <a:off x="107504" y="1052736"/>
            <a:ext cx="4717031" cy="461664"/>
          </a:xfrm>
          <a:prstGeom prst="rect">
            <a:avLst/>
          </a:prstGeom>
          <a:noFill/>
          <a:ln>
            <a:noFill/>
          </a:ln>
        </p:spPr>
        <p:txBody>
          <a:bodyPr lIns="91425" tIns="45700" rIns="91425" bIns="45700" anchor="t" anchorCtr="0">
            <a:noAutofit/>
          </a:bodyPr>
          <a:lstStyle/>
          <a:p>
            <a:pPr marL="1828800" marR="0" lvl="4" indent="-1828800" algn="just" rtl="0">
              <a:spcBef>
                <a:spcPts val="0"/>
              </a:spcBef>
              <a:spcAft>
                <a:spcPts val="0"/>
              </a:spcAft>
              <a:buSzPct val="25000"/>
              <a:buNone/>
            </a:pPr>
            <a:r>
              <a:rPr lang="el-GR" sz="2400" b="1" i="0" u="none" strike="noStrike" cap="none">
                <a:solidFill>
                  <a:srgbClr val="953734"/>
                </a:solidFill>
                <a:latin typeface="Calibri"/>
                <a:ea typeface="Calibri"/>
                <a:cs typeface="Calibri"/>
                <a:sym typeface="Calibri"/>
              </a:rPr>
              <a:t>ROBEL 30.73 PSM </a:t>
            </a:r>
          </a:p>
        </p:txBody>
      </p:sp>
      <p:sp>
        <p:nvSpPr>
          <p:cNvPr id="400" name="Shape 400"/>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graphicFrame>
        <p:nvGraphicFramePr>
          <p:cNvPr id="401" name="Shape 401"/>
          <p:cNvGraphicFramePr/>
          <p:nvPr/>
        </p:nvGraphicFramePr>
        <p:xfrm>
          <a:off x="6084167" y="1556791"/>
          <a:ext cx="3000000" cy="3000000"/>
        </p:xfrm>
        <a:graphic>
          <a:graphicData uri="http://schemas.openxmlformats.org/drawingml/2006/table">
            <a:tbl>
              <a:tblPr firstRow="1" bandRow="1">
                <a:noFill/>
                <a:tableStyleId>{0EBA5D8B-B253-4F52-B4C5-1BA5A5EAEC89}</a:tableStyleId>
              </a:tblPr>
              <a:tblGrid>
                <a:gridCol w="2952325">
                  <a:extLst>
                    <a:ext uri="{9D8B030D-6E8A-4147-A177-3AD203B41FA5}">
                      <a16:colId xmlns:a16="http://schemas.microsoft.com/office/drawing/2014/main" val="20000"/>
                    </a:ext>
                  </a:extLst>
                </a:gridCol>
              </a:tblGrid>
              <a:tr h="559025">
                <a:tc>
                  <a:txBody>
                    <a:bodyPr/>
                    <a:lstStyle/>
                    <a:p>
                      <a:pPr marL="0" marR="0" lvl="0" indent="0" algn="ctr" rtl="0">
                        <a:lnSpc>
                          <a:spcPct val="150000"/>
                        </a:lnSpc>
                        <a:spcBef>
                          <a:spcPts val="0"/>
                        </a:spcBef>
                        <a:spcAft>
                          <a:spcPts val="0"/>
                        </a:spcAft>
                        <a:buSzPct val="25000"/>
                        <a:buNone/>
                      </a:pPr>
                      <a:r>
                        <a:rPr lang="el-GR" sz="1800" u="none" strike="noStrike" cap="none">
                          <a:solidFill>
                            <a:schemeClr val="lt1"/>
                          </a:solidFill>
                          <a:latin typeface="Calibri"/>
                          <a:ea typeface="Calibri"/>
                          <a:cs typeface="Calibri"/>
                          <a:sym typeface="Calibri"/>
                        </a:rPr>
                        <a:t>Οφέλη</a:t>
                      </a:r>
                    </a:p>
                  </a:txBody>
                  <a:tcPr marL="68575" marR="68575" marT="0" marB="0">
                    <a:solidFill>
                      <a:srgbClr val="953734"/>
                    </a:solidFill>
                  </a:tcPr>
                </a:tc>
                <a:extLst>
                  <a:ext uri="{0D108BD9-81ED-4DB2-BD59-A6C34878D82A}">
                    <a16:rowId xmlns:a16="http://schemas.microsoft.com/office/drawing/2014/main" val="10000"/>
                  </a:ext>
                </a:extLst>
              </a:tr>
              <a:tr h="76870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Εξοικονόμηση χρόνου, ακριβή αποτελέσματα</a:t>
                      </a:r>
                    </a:p>
                  </a:txBody>
                  <a:tcPr marL="68575" marR="68575" marT="0" marB="0"/>
                </a:tc>
                <a:extLst>
                  <a:ext uri="{0D108BD9-81ED-4DB2-BD59-A6C34878D82A}">
                    <a16:rowId xmlns:a16="http://schemas.microsoft.com/office/drawing/2014/main" val="10001"/>
                  </a:ext>
                </a:extLst>
              </a:tr>
              <a:tr h="76870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Ελαχιστοποίηση του κόστους εργασίας  </a:t>
                      </a:r>
                    </a:p>
                  </a:txBody>
                  <a:tcPr marL="68575" marR="68575" marT="0" marB="0"/>
                </a:tc>
                <a:extLst>
                  <a:ext uri="{0D108BD9-81ED-4DB2-BD59-A6C34878D82A}">
                    <a16:rowId xmlns:a16="http://schemas.microsoft.com/office/drawing/2014/main" val="10002"/>
                  </a:ext>
                </a:extLst>
              </a:tr>
              <a:tr h="76870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Τεκμηριωμένα τα αποτελέσματα της εργασίας</a:t>
                      </a:r>
                    </a:p>
                  </a:txBody>
                  <a:tcPr marL="68575" marR="68575" marT="0" marB="0"/>
                </a:tc>
                <a:extLst>
                  <a:ext uri="{0D108BD9-81ED-4DB2-BD59-A6C34878D82A}">
                    <a16:rowId xmlns:a16="http://schemas.microsoft.com/office/drawing/2014/main" val="10003"/>
                  </a:ext>
                </a:extLst>
              </a:tr>
              <a:tr h="447225">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Συσκευάζεται έξυπνα</a:t>
                      </a:r>
                    </a:p>
                  </a:txBody>
                  <a:tcPr marL="68575" marR="68575" marT="0" marB="0"/>
                </a:tc>
                <a:extLst>
                  <a:ext uri="{0D108BD9-81ED-4DB2-BD59-A6C34878D82A}">
                    <a16:rowId xmlns:a16="http://schemas.microsoft.com/office/drawing/2014/main" val="10004"/>
                  </a:ext>
                </a:extLst>
              </a:tr>
            </a:tbl>
          </a:graphicData>
        </a:graphic>
      </p:graphicFrame>
      <p:pic>
        <p:nvPicPr>
          <p:cNvPr id="402" name="Shape 402" descr="Logo ROBEL Bahnbaumaschinen GmbH"/>
          <p:cNvPicPr preferRelativeResize="0"/>
          <p:nvPr/>
        </p:nvPicPr>
        <p:blipFill rotWithShape="1">
          <a:blip r:embed="rId4">
            <a:alphaModFix/>
          </a:blip>
          <a:srcRect/>
          <a:stretch/>
        </p:blipFill>
        <p:spPr>
          <a:xfrm>
            <a:off x="6732239" y="116631"/>
            <a:ext cx="2304256" cy="576064"/>
          </a:xfrm>
          <a:prstGeom prst="rect">
            <a:avLst/>
          </a:prstGeom>
          <a:noFill/>
          <a:ln>
            <a:noFill/>
          </a:ln>
        </p:spPr>
      </p:pic>
      <p:pic>
        <p:nvPicPr>
          <p:cNvPr id="403" name="Shape 403"/>
          <p:cNvPicPr preferRelativeResize="0"/>
          <p:nvPr/>
        </p:nvPicPr>
        <p:blipFill rotWithShape="1">
          <a:blip r:embed="rId5">
            <a:alphaModFix/>
          </a:blip>
          <a:srcRect/>
          <a:stretch/>
        </p:blipFill>
        <p:spPr>
          <a:xfrm>
            <a:off x="107504" y="1556791"/>
            <a:ext cx="5904656" cy="332973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Shape 408"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409" name="Shape 409"/>
          <p:cNvSpPr/>
          <p:nvPr/>
        </p:nvSpPr>
        <p:spPr>
          <a:xfrm>
            <a:off x="179511" y="1052736"/>
            <a:ext cx="1224135" cy="461664"/>
          </a:xfrm>
          <a:prstGeom prst="rect">
            <a:avLst/>
          </a:prstGeom>
          <a:noFill/>
          <a:ln>
            <a:noFill/>
          </a:ln>
        </p:spPr>
        <p:txBody>
          <a:bodyPr lIns="91425" tIns="45700" rIns="91425" bIns="45700" anchor="t" anchorCtr="0">
            <a:noAutofit/>
          </a:bodyPr>
          <a:lstStyle/>
          <a:p>
            <a:pPr marL="1828800" marR="0" lvl="4" indent="-1828800" algn="just" rtl="0">
              <a:spcBef>
                <a:spcPts val="0"/>
              </a:spcBef>
              <a:spcAft>
                <a:spcPts val="0"/>
              </a:spcAft>
              <a:buSzPct val="25000"/>
              <a:buNone/>
            </a:pPr>
            <a:r>
              <a:rPr lang="el-GR" sz="2400" b="1" i="0" u="none" strike="noStrike" cap="none">
                <a:solidFill>
                  <a:srgbClr val="953734"/>
                </a:solidFill>
                <a:latin typeface="Calibri"/>
                <a:ea typeface="Calibri"/>
                <a:cs typeface="Calibri"/>
                <a:sym typeface="Calibri"/>
              </a:rPr>
              <a:t>MC3 </a:t>
            </a:r>
          </a:p>
        </p:txBody>
      </p:sp>
      <p:sp>
        <p:nvSpPr>
          <p:cNvPr id="410" name="Shape 410"/>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
        <p:nvSpPr>
          <p:cNvPr id="411" name="Shape 411"/>
          <p:cNvSpPr/>
          <p:nvPr/>
        </p:nvSpPr>
        <p:spPr>
          <a:xfrm>
            <a:off x="179511" y="5881619"/>
            <a:ext cx="8784976" cy="369332"/>
          </a:xfrm>
          <a:prstGeom prst="rect">
            <a:avLst/>
          </a:prstGeom>
          <a:noFill/>
          <a:ln>
            <a:noFill/>
          </a:ln>
        </p:spPr>
        <p:txBody>
          <a:bodyPr lIns="91425" tIns="45700" rIns="91425" bIns="45700" anchor="ctr" anchorCtr="0">
            <a:noAutofit/>
          </a:bodyPr>
          <a:lstStyle/>
          <a:p>
            <a:pPr marL="0" marR="0" lvl="0" indent="0" algn="just" rtl="0">
              <a:spcBef>
                <a:spcPts val="0"/>
              </a:spcBef>
              <a:spcAft>
                <a:spcPts val="0"/>
              </a:spcAft>
              <a:buSzPct val="25000"/>
              <a:buNone/>
            </a:pPr>
            <a:r>
              <a:rPr lang="el-GR" sz="1800">
                <a:solidFill>
                  <a:schemeClr val="dk1"/>
                </a:solidFill>
                <a:latin typeface="Calibri"/>
                <a:ea typeface="Calibri"/>
                <a:cs typeface="Calibri"/>
                <a:sym typeface="Calibri"/>
              </a:rPr>
              <a:t>Χειροκίνητο μηχάνημα λείανσης σιδηροτροχιών κατάλληλο για αλλαγές τροχιάς.</a:t>
            </a:r>
          </a:p>
        </p:txBody>
      </p:sp>
      <p:pic>
        <p:nvPicPr>
          <p:cNvPr id="412" name="Shape 412" descr="GEISMAR"/>
          <p:cNvPicPr preferRelativeResize="0"/>
          <p:nvPr/>
        </p:nvPicPr>
        <p:blipFill rotWithShape="1">
          <a:blip r:embed="rId4">
            <a:alphaModFix/>
          </a:blip>
          <a:srcRect/>
          <a:stretch/>
        </p:blipFill>
        <p:spPr>
          <a:xfrm>
            <a:off x="7236296" y="188640"/>
            <a:ext cx="1728191" cy="648071"/>
          </a:xfrm>
          <a:prstGeom prst="rect">
            <a:avLst/>
          </a:prstGeom>
          <a:noFill/>
          <a:ln>
            <a:noFill/>
          </a:ln>
        </p:spPr>
      </p:pic>
      <p:pic>
        <p:nvPicPr>
          <p:cNvPr id="413" name="Shape 413" descr="20160920_105642"/>
          <p:cNvPicPr preferRelativeResize="0"/>
          <p:nvPr/>
        </p:nvPicPr>
        <p:blipFill rotWithShape="1">
          <a:blip r:embed="rId5">
            <a:alphaModFix/>
          </a:blip>
          <a:srcRect/>
          <a:stretch/>
        </p:blipFill>
        <p:spPr>
          <a:xfrm>
            <a:off x="179511" y="1628800"/>
            <a:ext cx="8712967" cy="3816424"/>
          </a:xfrm>
          <a:prstGeom prst="rect">
            <a:avLst/>
          </a:prstGeom>
          <a:solidFill>
            <a:srgbClr val="ECECEC"/>
          </a:solidFill>
          <a:ln w="889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Shape 418"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419" name="Shape 419"/>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
        <p:nvSpPr>
          <p:cNvPr id="420" name="Shape 420"/>
          <p:cNvSpPr/>
          <p:nvPr/>
        </p:nvSpPr>
        <p:spPr>
          <a:xfrm>
            <a:off x="4716016" y="2143116"/>
            <a:ext cx="4176464" cy="2646878"/>
          </a:xfrm>
          <a:prstGeom prst="rect">
            <a:avLst/>
          </a:prstGeom>
          <a:noFill/>
          <a:ln>
            <a:noFill/>
          </a:ln>
        </p:spPr>
        <p:txBody>
          <a:bodyPr lIns="91425" tIns="45700" rIns="91425" bIns="45700" anchor="ctr" anchorCtr="0">
            <a:noAutofit/>
          </a:bodyPr>
          <a:lstStyle/>
          <a:p>
            <a:pPr marL="0" marR="0" lvl="0" indent="0" algn="just" rtl="0">
              <a:spcBef>
                <a:spcPts val="0"/>
              </a:spcBef>
              <a:spcAft>
                <a:spcPts val="0"/>
              </a:spcAft>
              <a:buClr>
                <a:schemeClr val="dk1"/>
              </a:buClr>
              <a:buSzPct val="100000"/>
              <a:buFont typeface="Noto Sans Symbols"/>
              <a:buChar char="✓"/>
            </a:pPr>
            <a:r>
              <a:rPr lang="el-GR" sz="1800">
                <a:solidFill>
                  <a:schemeClr val="dk1"/>
                </a:solidFill>
                <a:latin typeface="Calibri"/>
                <a:ea typeface="Calibri"/>
                <a:cs typeface="Calibri"/>
                <a:sym typeface="Calibri"/>
              </a:rPr>
              <a:t>Χειροκίνητος εξοπλισμός μέτρησης εύρους για γραμμή και αλλαγές τροχιάς για καταγραφή με μεγάλη ακρίβεια. </a:t>
            </a:r>
          </a:p>
          <a:p>
            <a:pPr marL="0" marR="0" lvl="0" indent="0" algn="just" rtl="0">
              <a:spcBef>
                <a:spcPts val="0"/>
              </a:spcBef>
              <a:spcAft>
                <a:spcPts val="0"/>
              </a:spcAft>
              <a:buClr>
                <a:schemeClr val="dk1"/>
              </a:buClr>
              <a:buFont typeface="Noto Sans Symbols"/>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ct val="100000"/>
              <a:buFont typeface="Noto Sans Symbols"/>
              <a:buChar char="✓"/>
            </a:pPr>
            <a:r>
              <a:rPr lang="el-GR" sz="1800">
                <a:solidFill>
                  <a:schemeClr val="dk1"/>
                </a:solidFill>
                <a:latin typeface="Calibri"/>
                <a:ea typeface="Calibri"/>
                <a:cs typeface="Calibri"/>
                <a:sym typeface="Calibri"/>
              </a:rPr>
              <a:t>Περιλαμβάνει φορητό υπολογιστή και λογισμικό με πρόγραμμα συλλογής δεδομένων, γραφικά προγράμματα προβολής δεδομένων και αξιολόγησης. </a:t>
            </a:r>
          </a:p>
          <a:p>
            <a:pPr marL="0" marR="0" lvl="0" indent="0" algn="just" rtl="0">
              <a:spcBef>
                <a:spcPts val="0"/>
              </a:spcBef>
              <a:spcAft>
                <a:spcPts val="0"/>
              </a:spcAft>
              <a:buNone/>
            </a:pPr>
            <a:endParaRPr sz="2200">
              <a:solidFill>
                <a:schemeClr val="dk1"/>
              </a:solidFill>
              <a:latin typeface="Calibri"/>
              <a:ea typeface="Calibri"/>
              <a:cs typeface="Calibri"/>
              <a:sym typeface="Calibri"/>
            </a:endParaRPr>
          </a:p>
        </p:txBody>
      </p:sp>
      <p:pic>
        <p:nvPicPr>
          <p:cNvPr id="421" name="Shape 421" descr="totale"/>
          <p:cNvPicPr preferRelativeResize="0"/>
          <p:nvPr/>
        </p:nvPicPr>
        <p:blipFill rotWithShape="1">
          <a:blip r:embed="rId4">
            <a:alphaModFix/>
          </a:blip>
          <a:srcRect/>
          <a:stretch/>
        </p:blipFill>
        <p:spPr>
          <a:xfrm>
            <a:off x="251519" y="2276872"/>
            <a:ext cx="4320480" cy="2808311"/>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pic>
      <p:pic>
        <p:nvPicPr>
          <p:cNvPr id="422" name="Shape 422" descr="http://www.vogelundploetscher.de/d/intro/lmnts/logodetour.png"/>
          <p:cNvPicPr preferRelativeResize="0"/>
          <p:nvPr/>
        </p:nvPicPr>
        <p:blipFill rotWithShape="1">
          <a:blip r:embed="rId5">
            <a:alphaModFix/>
          </a:blip>
          <a:srcRect/>
          <a:stretch/>
        </p:blipFill>
        <p:spPr>
          <a:xfrm>
            <a:off x="7452320" y="109514"/>
            <a:ext cx="1428749" cy="1200150"/>
          </a:xfrm>
          <a:prstGeom prst="rect">
            <a:avLst/>
          </a:prstGeom>
          <a:noFill/>
          <a:ln>
            <a:noFill/>
          </a:ln>
        </p:spPr>
      </p:pic>
      <p:pic>
        <p:nvPicPr>
          <p:cNvPr id="423" name="Shape 423" descr="http://www.vogelundploetscher.de/d/cdm/lmnts/titel.gif"/>
          <p:cNvPicPr preferRelativeResize="0"/>
          <p:nvPr/>
        </p:nvPicPr>
        <p:blipFill rotWithShape="1">
          <a:blip r:embed="rId6">
            <a:alphaModFix/>
          </a:blip>
          <a:srcRect/>
          <a:stretch/>
        </p:blipFill>
        <p:spPr>
          <a:xfrm>
            <a:off x="251519" y="1484783"/>
            <a:ext cx="1581150" cy="2952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Shape 428"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429" name="Shape 429"/>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pic>
        <p:nvPicPr>
          <p:cNvPr id="430" name="Shape 430" descr="RMF 1100"/>
          <p:cNvPicPr preferRelativeResize="0"/>
          <p:nvPr/>
        </p:nvPicPr>
        <p:blipFill rotWithShape="1">
          <a:blip r:embed="rId4">
            <a:alphaModFix/>
          </a:blip>
          <a:srcRect/>
          <a:stretch/>
        </p:blipFill>
        <p:spPr>
          <a:xfrm>
            <a:off x="251519" y="2335216"/>
            <a:ext cx="3665551" cy="3665551"/>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pic>
      <p:pic>
        <p:nvPicPr>
          <p:cNvPr id="431" name="Shape 431" descr="http://www.vogelundploetscher.de/d/intro/lmnts/logodetour.png"/>
          <p:cNvPicPr preferRelativeResize="0"/>
          <p:nvPr/>
        </p:nvPicPr>
        <p:blipFill rotWithShape="1">
          <a:blip r:embed="rId5">
            <a:alphaModFix/>
          </a:blip>
          <a:srcRect/>
          <a:stretch/>
        </p:blipFill>
        <p:spPr>
          <a:xfrm>
            <a:off x="7452320" y="116631"/>
            <a:ext cx="1428749" cy="1200150"/>
          </a:xfrm>
          <a:prstGeom prst="rect">
            <a:avLst/>
          </a:prstGeom>
          <a:noFill/>
          <a:ln>
            <a:noFill/>
          </a:ln>
        </p:spPr>
      </p:pic>
      <p:sp>
        <p:nvSpPr>
          <p:cNvPr id="432" name="Shape 432"/>
          <p:cNvSpPr/>
          <p:nvPr/>
        </p:nvSpPr>
        <p:spPr>
          <a:xfrm>
            <a:off x="140858" y="1506667"/>
            <a:ext cx="3788198"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l-GR" sz="2000" b="1">
                <a:solidFill>
                  <a:schemeClr val="dk2"/>
                </a:solidFill>
                <a:latin typeface="Calibri"/>
                <a:ea typeface="Calibri"/>
                <a:cs typeface="Calibri"/>
                <a:sym typeface="Calibri"/>
              </a:rPr>
              <a:t>Εξοπλισμός μέτρησης προφίλ σιδηροτροχιάς</a:t>
            </a:r>
          </a:p>
        </p:txBody>
      </p:sp>
      <p:sp>
        <p:nvSpPr>
          <p:cNvPr id="433" name="Shape 433"/>
          <p:cNvSpPr/>
          <p:nvPr/>
        </p:nvSpPr>
        <p:spPr>
          <a:xfrm>
            <a:off x="4143371" y="1628800"/>
            <a:ext cx="4643469" cy="1200329"/>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l-GR" sz="1800">
                <a:solidFill>
                  <a:schemeClr val="dk1"/>
                </a:solidFill>
                <a:latin typeface="Calibri"/>
                <a:ea typeface="Calibri"/>
                <a:cs typeface="Calibri"/>
                <a:sym typeface="Calibri"/>
              </a:rPr>
              <a:t>Ο εξοπλισμός αυτός αποτελείται από ένα καρότσι που φέρει εξοπλισμό ψηφιακής απεικόνισης για τη συνεχή μέτρηση του προφίλ κατά μήκος της σιδηροτροχιάς.</a:t>
            </a:r>
          </a:p>
        </p:txBody>
      </p:sp>
      <p:sp>
        <p:nvSpPr>
          <p:cNvPr id="434" name="Shape 434"/>
          <p:cNvSpPr/>
          <p:nvPr/>
        </p:nvSpPr>
        <p:spPr>
          <a:xfrm>
            <a:off x="4139951" y="3000372"/>
            <a:ext cx="4752527" cy="3139321"/>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l-GR" sz="1800">
                <a:solidFill>
                  <a:schemeClr val="dk1"/>
                </a:solidFill>
                <a:latin typeface="Calibri"/>
                <a:ea typeface="Calibri"/>
                <a:cs typeface="Calibri"/>
                <a:sym typeface="Calibri"/>
              </a:rPr>
              <a:t>Ιδιαίτερο χαρακτηριστικό του εξοπλισμού αυτού είναι η πατενταρισμένη και παγκοσμίως αποδεδειγμένη αρχή μέτρησης, η οποία παρέχει το επιδιωκόμενο (ονομαστικό) προφίλ της σιδηροτροχιάς, ανάλογα με τον τύπο της. Τα μετρούμενα δεδομένα εμφανίζονται σε "πραγματικό χρόνο" και μπορούν να εμφανιστούν γραφικά με τη χρήση ενός πρόσθετου λογισμικού που παρέχεται. Με τον τρόπο αυτό φαίνονται οι αποκλίσεις του πραγματικού από το επιδιωκόμενο προφίλ.</a:t>
            </a:r>
          </a:p>
        </p:txBody>
      </p:sp>
      <p:sp>
        <p:nvSpPr>
          <p:cNvPr id="435" name="Shape 435"/>
          <p:cNvSpPr/>
          <p:nvPr/>
        </p:nvSpPr>
        <p:spPr>
          <a:xfrm>
            <a:off x="142843" y="1052736"/>
            <a:ext cx="3749546" cy="461664"/>
          </a:xfrm>
          <a:prstGeom prst="rect">
            <a:avLst/>
          </a:prstGeom>
          <a:noFill/>
          <a:ln>
            <a:noFill/>
          </a:ln>
        </p:spPr>
        <p:txBody>
          <a:bodyPr lIns="91425" tIns="45700" rIns="91425" bIns="45700" anchor="t" anchorCtr="0">
            <a:noAutofit/>
          </a:bodyPr>
          <a:lstStyle/>
          <a:p>
            <a:pPr marL="1828800" marR="0" lvl="4" indent="-1828800" algn="just" rtl="0">
              <a:spcBef>
                <a:spcPts val="0"/>
              </a:spcBef>
              <a:spcAft>
                <a:spcPts val="0"/>
              </a:spcAft>
              <a:buSzPct val="25000"/>
              <a:buNone/>
            </a:pPr>
            <a:r>
              <a:rPr lang="el-GR" sz="2400" b="1" i="0" u="none" strike="noStrike" cap="none">
                <a:solidFill>
                  <a:srgbClr val="953734"/>
                </a:solidFill>
                <a:latin typeface="Calibri"/>
                <a:ea typeface="Calibri"/>
                <a:cs typeface="Calibri"/>
                <a:sym typeface="Calibri"/>
              </a:rPr>
              <a:t>RMF 1100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Shape 440"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441" name="Shape 441"/>
          <p:cNvSpPr/>
          <p:nvPr/>
        </p:nvSpPr>
        <p:spPr>
          <a:xfrm>
            <a:off x="319662" y="980728"/>
            <a:ext cx="4609527" cy="461664"/>
          </a:xfrm>
          <a:prstGeom prst="rect">
            <a:avLst/>
          </a:prstGeom>
          <a:noFill/>
          <a:ln>
            <a:noFill/>
          </a:ln>
        </p:spPr>
        <p:txBody>
          <a:bodyPr lIns="91425" tIns="45700" rIns="91425" bIns="45700" anchor="t" anchorCtr="0">
            <a:noAutofit/>
          </a:bodyPr>
          <a:lstStyle/>
          <a:p>
            <a:pPr marL="1828800" marR="0" lvl="4" indent="-1828800" algn="just" rtl="0">
              <a:spcBef>
                <a:spcPts val="0"/>
              </a:spcBef>
              <a:spcAft>
                <a:spcPts val="0"/>
              </a:spcAft>
              <a:buSzPct val="25000"/>
              <a:buNone/>
            </a:pPr>
            <a:r>
              <a:rPr lang="el-GR" sz="2400" b="1" i="0" u="none" strike="noStrike" cap="none">
                <a:solidFill>
                  <a:srgbClr val="953734"/>
                </a:solidFill>
                <a:latin typeface="Calibri"/>
                <a:ea typeface="Calibri"/>
                <a:cs typeface="Calibri"/>
                <a:sym typeface="Calibri"/>
              </a:rPr>
              <a:t>ABT6650 – TrackScan</a:t>
            </a:r>
          </a:p>
        </p:txBody>
      </p:sp>
      <p:sp>
        <p:nvSpPr>
          <p:cNvPr id="442" name="Shape 442"/>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graphicFrame>
        <p:nvGraphicFramePr>
          <p:cNvPr id="443" name="Shape 443"/>
          <p:cNvGraphicFramePr/>
          <p:nvPr/>
        </p:nvGraphicFramePr>
        <p:xfrm>
          <a:off x="5652119" y="1628798"/>
          <a:ext cx="3000000" cy="3000000"/>
        </p:xfrm>
        <a:graphic>
          <a:graphicData uri="http://schemas.openxmlformats.org/drawingml/2006/table">
            <a:tbl>
              <a:tblPr firstRow="1" bandRow="1">
                <a:noFill/>
                <a:tableStyleId>{0EBA5D8B-B253-4F52-B4C5-1BA5A5EAEC89}</a:tableStyleId>
              </a:tblPr>
              <a:tblGrid>
                <a:gridCol w="3312375">
                  <a:extLst>
                    <a:ext uri="{9D8B030D-6E8A-4147-A177-3AD203B41FA5}">
                      <a16:colId xmlns:a16="http://schemas.microsoft.com/office/drawing/2014/main" val="20000"/>
                    </a:ext>
                  </a:extLst>
                </a:gridCol>
              </a:tblGrid>
              <a:tr h="669425">
                <a:tc>
                  <a:txBody>
                    <a:bodyPr/>
                    <a:lstStyle/>
                    <a:p>
                      <a:pPr marL="0" marR="0" lvl="0" indent="0" algn="ctr" rtl="0">
                        <a:lnSpc>
                          <a:spcPct val="150000"/>
                        </a:lnSpc>
                        <a:spcBef>
                          <a:spcPts val="0"/>
                        </a:spcBef>
                        <a:spcAft>
                          <a:spcPts val="0"/>
                        </a:spcAft>
                        <a:buSzPct val="25000"/>
                        <a:buNone/>
                      </a:pPr>
                      <a:r>
                        <a:rPr lang="el-GR" sz="1800" u="none" strike="noStrike" cap="none">
                          <a:solidFill>
                            <a:schemeClr val="lt1"/>
                          </a:solidFill>
                          <a:latin typeface="Calibri"/>
                          <a:ea typeface="Calibri"/>
                          <a:cs typeface="Calibri"/>
                          <a:sym typeface="Calibri"/>
                        </a:rPr>
                        <a:t>Τεχνικά χαρακτηριστικά</a:t>
                      </a:r>
                    </a:p>
                  </a:txBody>
                  <a:tcPr marL="68575" marR="68575" marT="0" marB="0">
                    <a:solidFill>
                      <a:srgbClr val="953734"/>
                    </a:solidFill>
                  </a:tcPr>
                </a:tc>
                <a:extLst>
                  <a:ext uri="{0D108BD9-81ED-4DB2-BD59-A6C34878D82A}">
                    <a16:rowId xmlns:a16="http://schemas.microsoft.com/office/drawing/2014/main" val="10000"/>
                  </a:ext>
                </a:extLst>
              </a:tr>
              <a:tr h="487825">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Ελαφρύ</a:t>
                      </a:r>
                    </a:p>
                  </a:txBody>
                  <a:tcPr marL="68575" marR="68575" marT="0" marB="0"/>
                </a:tc>
                <a:extLst>
                  <a:ext uri="{0D108BD9-81ED-4DB2-BD59-A6C34878D82A}">
                    <a16:rowId xmlns:a16="http://schemas.microsoft.com/office/drawing/2014/main" val="10001"/>
                  </a:ext>
                </a:extLst>
              </a:tr>
              <a:tr h="476825">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Μεταφέρεται εύκολα και γρήγορα </a:t>
                      </a:r>
                    </a:p>
                  </a:txBody>
                  <a:tcPr marL="68575" marR="68575" marT="0" marB="0"/>
                </a:tc>
                <a:extLst>
                  <a:ext uri="{0D108BD9-81ED-4DB2-BD59-A6C34878D82A}">
                    <a16:rowId xmlns:a16="http://schemas.microsoft.com/office/drawing/2014/main" val="10002"/>
                  </a:ext>
                </a:extLst>
              </a:tr>
              <a:tr h="92220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Μεγάλη ταχύτητα σάρωσης εκτενών τμημάτων γραμμής </a:t>
                      </a:r>
                    </a:p>
                  </a:txBody>
                  <a:tcPr marL="68575" marR="68575" marT="0" marB="0"/>
                </a:tc>
                <a:extLst>
                  <a:ext uri="{0D108BD9-81ED-4DB2-BD59-A6C34878D82A}">
                    <a16:rowId xmlns:a16="http://schemas.microsoft.com/office/drawing/2014/main" val="10003"/>
                  </a:ext>
                </a:extLst>
              </a:tr>
              <a:tr h="922200">
                <a:tc>
                  <a:txBody>
                    <a:bodyPr/>
                    <a:lstStyle/>
                    <a:p>
                      <a:pPr marL="0" marR="0" lvl="0" indent="0" algn="just" rtl="0">
                        <a:lnSpc>
                          <a:spcPct val="150000"/>
                        </a:lnSpc>
                        <a:spcBef>
                          <a:spcPts val="0"/>
                        </a:spcBef>
                        <a:spcAft>
                          <a:spcPts val="0"/>
                        </a:spcAft>
                        <a:buClr>
                          <a:schemeClr val="dk1"/>
                        </a:buClr>
                        <a:buSzPct val="25000"/>
                        <a:buFont typeface="Calibri"/>
                        <a:buNone/>
                      </a:pPr>
                      <a:r>
                        <a:rPr lang="el-GR" sz="1600" u="none" strike="noStrike" cap="none">
                          <a:solidFill>
                            <a:schemeClr val="dk1"/>
                          </a:solidFill>
                          <a:latin typeface="Calibri"/>
                          <a:ea typeface="Calibri"/>
                          <a:cs typeface="Calibri"/>
                          <a:sym typeface="Calibri"/>
                        </a:rPr>
                        <a:t>Τα δεδομένα που καταγράφονται μπορούν να προβληθούν άμεσα ή να αφαιρεθούν από τη συσκευή μέσω USB</a:t>
                      </a:r>
                    </a:p>
                  </a:txBody>
                  <a:tcPr marL="68575" marR="68575" marT="0" marB="0"/>
                </a:tc>
                <a:extLst>
                  <a:ext uri="{0D108BD9-81ED-4DB2-BD59-A6C34878D82A}">
                    <a16:rowId xmlns:a16="http://schemas.microsoft.com/office/drawing/2014/main" val="10004"/>
                  </a:ext>
                </a:extLst>
              </a:tr>
            </a:tbl>
          </a:graphicData>
        </a:graphic>
      </p:graphicFrame>
      <p:pic>
        <p:nvPicPr>
          <p:cNvPr id="444" name="Shape 444"/>
          <p:cNvPicPr preferRelativeResize="0"/>
          <p:nvPr/>
        </p:nvPicPr>
        <p:blipFill rotWithShape="1">
          <a:blip r:embed="rId4">
            <a:alphaModFix/>
          </a:blip>
          <a:srcRect/>
          <a:stretch/>
        </p:blipFill>
        <p:spPr>
          <a:xfrm>
            <a:off x="5796135" y="116631"/>
            <a:ext cx="3219450" cy="657224"/>
          </a:xfrm>
          <a:prstGeom prst="rect">
            <a:avLst/>
          </a:prstGeom>
          <a:noFill/>
          <a:ln>
            <a:noFill/>
          </a:ln>
        </p:spPr>
      </p:pic>
      <p:pic>
        <p:nvPicPr>
          <p:cNvPr id="445" name="Shape 445"/>
          <p:cNvPicPr preferRelativeResize="0"/>
          <p:nvPr/>
        </p:nvPicPr>
        <p:blipFill rotWithShape="1">
          <a:blip r:embed="rId5">
            <a:alphaModFix/>
          </a:blip>
          <a:srcRect/>
          <a:stretch/>
        </p:blipFill>
        <p:spPr>
          <a:xfrm>
            <a:off x="467650" y="1485925"/>
            <a:ext cx="2961340" cy="3014644"/>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pic>
      <p:sp>
        <p:nvSpPr>
          <p:cNvPr id="446" name="Shape 446"/>
          <p:cNvSpPr/>
          <p:nvPr/>
        </p:nvSpPr>
        <p:spPr>
          <a:xfrm>
            <a:off x="142843" y="4564930"/>
            <a:ext cx="5256583" cy="1754325"/>
          </a:xfrm>
          <a:prstGeom prst="rect">
            <a:avLst/>
          </a:prstGeom>
          <a:noFill/>
          <a:ln>
            <a:noFill/>
          </a:ln>
        </p:spPr>
        <p:txBody>
          <a:bodyPr lIns="91425" tIns="45700" rIns="91425" bIns="45700" anchor="ctr" anchorCtr="0">
            <a:noAutofit/>
          </a:bodyPr>
          <a:lstStyle/>
          <a:p>
            <a:pPr marL="0" marR="0" lvl="0" indent="0" algn="just" rtl="0">
              <a:spcBef>
                <a:spcPts val="0"/>
              </a:spcBef>
              <a:spcAft>
                <a:spcPts val="0"/>
              </a:spcAft>
              <a:buSzPct val="25000"/>
              <a:buNone/>
            </a:pPr>
            <a:r>
              <a:rPr lang="el-GR" sz="1800">
                <a:solidFill>
                  <a:schemeClr val="dk1"/>
                </a:solidFill>
                <a:latin typeface="Calibri"/>
                <a:ea typeface="Calibri"/>
                <a:cs typeface="Calibri"/>
                <a:sym typeface="Calibri"/>
              </a:rPr>
              <a:t>Χειροκίνητος εξοπλισμός καταγραφής του περιτυπώματος της γραμμής ηλεκτρονικά με χρήση laser, το οποίο παρουσιάστηκε στην έκθεση για πρώτη φορά. </a:t>
            </a:r>
          </a:p>
          <a:p>
            <a:pPr marL="0" marR="0" lvl="0" indent="0" algn="just" rtl="0">
              <a:spcBef>
                <a:spcPts val="0"/>
              </a:spcBef>
              <a:spcAft>
                <a:spcPts val="0"/>
              </a:spcAft>
              <a:buSzPct val="25000"/>
              <a:buNone/>
            </a:pPr>
            <a:r>
              <a:rPr lang="el-GR" sz="1800">
                <a:solidFill>
                  <a:schemeClr val="dk1"/>
                </a:solidFill>
                <a:latin typeface="Calibri"/>
                <a:ea typeface="Calibri"/>
                <a:cs typeface="Calibri"/>
                <a:sym typeface="Calibri"/>
              </a:rPr>
              <a:t>Υπάρχει δυνατότητα μετρήσεων σε σήραγγες,  γέφυρες, πλατφόρμες κλπ.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p:nvPr/>
        </p:nvSpPr>
        <p:spPr>
          <a:xfrm>
            <a:off x="964380" y="285728"/>
            <a:ext cx="7215238" cy="584774"/>
          </a:xfrm>
          <a:prstGeom prst="rect">
            <a:avLst/>
          </a:prstGeom>
          <a:noFill/>
          <a:ln>
            <a:noFill/>
          </a:ln>
          <a:effectLst>
            <a:outerShdw blurRad="25399" dist="12700" dir="5400000" algn="t" rotWithShape="0">
              <a:srgbClr val="000000">
                <a:alpha val="49803"/>
              </a:srgbClr>
            </a:outerShdw>
          </a:effectLst>
        </p:spPr>
        <p:txBody>
          <a:bodyPr lIns="91425" tIns="45700" rIns="91425" bIns="45700" anchor="t" anchorCtr="0">
            <a:noAutofit/>
          </a:bodyPr>
          <a:lstStyle/>
          <a:p>
            <a:pPr marL="0" marR="0" lvl="0" indent="0" algn="ctr" rtl="0">
              <a:spcBef>
                <a:spcPts val="0"/>
              </a:spcBef>
              <a:buSzPct val="25000"/>
              <a:buNone/>
            </a:pPr>
            <a:r>
              <a:rPr lang="el-GR" sz="3200" b="1" i="0" u="none" strike="noStrike" cap="none">
                <a:solidFill>
                  <a:srgbClr val="F4F0E2"/>
                </a:solidFill>
                <a:latin typeface="Calibri"/>
                <a:ea typeface="Calibri"/>
                <a:cs typeface="Calibri"/>
                <a:sym typeface="Calibri"/>
              </a:rPr>
              <a:t>Η Ιστορία της Έκθεσης</a:t>
            </a:r>
          </a:p>
        </p:txBody>
      </p:sp>
      <p:sp>
        <p:nvSpPr>
          <p:cNvPr id="112" name="Shape 112"/>
          <p:cNvSpPr/>
          <p:nvPr/>
        </p:nvSpPr>
        <p:spPr>
          <a:xfrm>
            <a:off x="571472" y="928670"/>
            <a:ext cx="8001055" cy="2031325"/>
          </a:xfrm>
          <a:prstGeom prst="rect">
            <a:avLst/>
          </a:prstGeom>
          <a:noFill/>
          <a:ln>
            <a:noFill/>
          </a:ln>
          <a:effectLst>
            <a:outerShdw dist="12700" dir="2700000" algn="tl" rotWithShape="0">
              <a:srgbClr val="000000">
                <a:alpha val="14901"/>
              </a:srgbClr>
            </a:outerShdw>
          </a:effectLst>
        </p:spPr>
        <p:txBody>
          <a:bodyPr lIns="91425" tIns="45700" rIns="91425" bIns="45700" anchor="t" anchorCtr="0">
            <a:noAutofit/>
          </a:bodyPr>
          <a:lstStyle/>
          <a:p>
            <a:pPr marL="0" marR="0" lvl="0" indent="0" algn="just" rtl="0">
              <a:spcBef>
                <a:spcPts val="0"/>
              </a:spcBef>
              <a:buSzPct val="25000"/>
              <a:buNone/>
            </a:pPr>
            <a:r>
              <a:rPr lang="el-GR" sz="1800" b="0" i="0" u="none" strike="noStrike" cap="none">
                <a:solidFill>
                  <a:schemeClr val="dk1"/>
                </a:solidFill>
                <a:latin typeface="Calibri"/>
                <a:ea typeface="Calibri"/>
                <a:cs typeface="Calibri"/>
                <a:sym typeface="Calibri"/>
              </a:rPr>
              <a:t>Το Βερολίνο επιλέχτηκε ως τοποθεσία, διότι αποτελούσε έναν κόμβο μεταξύ της ανατολικής και δυτικής Ευρώπης. Επιπλέον διέθετε τις απαιτούμενες υποδομές για την διοργάνωση διεθνούς εμβέλειας εκθέσεων και είχε μακρά ιστορία στον τομέα της σιδηροδρομικής τεχνολογίας. Με το πέρασμα των χρόνων, η έκθεση μεγάλωνε, τόσο ως προς τον χώρο που διέθετε όσο και ως προς τον αριθμό των συμμετεχουσών εταιρειών και επισκεπτών. Διεξάγεται στον εκθεσιακό χώρο Messe Berlin.</a:t>
            </a:r>
          </a:p>
        </p:txBody>
      </p:sp>
      <p:pic>
        <p:nvPicPr>
          <p:cNvPr id="113" name="Shape 113" descr="G:\ΔΙΣΣΑ\R E P O R T S\Efacec-InnoTrans-2016-4.jpg"/>
          <p:cNvPicPr preferRelativeResize="0"/>
          <p:nvPr/>
        </p:nvPicPr>
        <p:blipFill rotWithShape="1">
          <a:blip r:embed="rId3">
            <a:alphaModFix/>
          </a:blip>
          <a:srcRect/>
          <a:stretch/>
        </p:blipFill>
        <p:spPr>
          <a:xfrm>
            <a:off x="1464446" y="2986083"/>
            <a:ext cx="6215106" cy="3729064"/>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p:nvPr/>
        </p:nvSpPr>
        <p:spPr>
          <a:xfrm>
            <a:off x="142843" y="4576385"/>
            <a:ext cx="4786345" cy="2031325"/>
          </a:xfrm>
          <a:prstGeom prst="rect">
            <a:avLst/>
          </a:prstGeom>
          <a:noFill/>
          <a:ln>
            <a:noFill/>
          </a:ln>
        </p:spPr>
        <p:txBody>
          <a:bodyPr lIns="91425" tIns="45700" rIns="91425" bIns="45700" anchor="ctr" anchorCtr="0">
            <a:noAutofit/>
          </a:bodyPr>
          <a:lstStyle/>
          <a:p>
            <a:pPr marL="0" marR="0" lvl="0" indent="0" algn="just" rtl="0">
              <a:spcBef>
                <a:spcPts val="0"/>
              </a:spcBef>
              <a:spcAft>
                <a:spcPts val="0"/>
              </a:spcAft>
              <a:buSzPct val="25000"/>
              <a:buNone/>
            </a:pPr>
            <a:r>
              <a:rPr lang="el-GR" sz="2400" b="1">
                <a:solidFill>
                  <a:srgbClr val="953734"/>
                </a:solidFill>
                <a:latin typeface="Calibri"/>
                <a:ea typeface="Calibri"/>
                <a:cs typeface="Calibri"/>
                <a:sym typeface="Calibri"/>
              </a:rPr>
              <a:t>Τοποθέτηση λιπαντήρα γραμμής με δυνατότητα Remote Performance Monitoring (RPM)</a:t>
            </a:r>
          </a:p>
          <a:p>
            <a:pPr marL="0" marR="0" lvl="0" indent="0" algn="just" rtl="0">
              <a:spcBef>
                <a:spcPts val="0"/>
              </a:spcBef>
              <a:spcAft>
                <a:spcPts val="0"/>
              </a:spcAft>
              <a:buSzPct val="25000"/>
              <a:buNone/>
            </a:pPr>
            <a:r>
              <a:rPr lang="el-GR" sz="1800">
                <a:solidFill>
                  <a:schemeClr val="dk1"/>
                </a:solidFill>
                <a:latin typeface="Calibri"/>
                <a:ea typeface="Calibri"/>
                <a:cs typeface="Calibri"/>
                <a:sym typeface="Calibri"/>
              </a:rPr>
              <a:t>Αυτό το σύστημα λιπαντήρα επιτρέπει την παρακολούθηση της λίπανσης της κεφαλής της σιδηροτροχιάς εξ’ αποστάσεως</a:t>
            </a:r>
          </a:p>
        </p:txBody>
      </p:sp>
      <p:pic>
        <p:nvPicPr>
          <p:cNvPr id="452" name="Shape 452"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453" name="Shape 453"/>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graphicFrame>
        <p:nvGraphicFramePr>
          <p:cNvPr id="454" name="Shape 454"/>
          <p:cNvGraphicFramePr/>
          <p:nvPr/>
        </p:nvGraphicFramePr>
        <p:xfrm>
          <a:off x="5076055" y="1142983"/>
          <a:ext cx="3000000" cy="3000000"/>
        </p:xfrm>
        <a:graphic>
          <a:graphicData uri="http://schemas.openxmlformats.org/drawingml/2006/table">
            <a:tbl>
              <a:tblPr firstRow="1" bandRow="1">
                <a:noFill/>
                <a:tableStyleId>{0EBA5D8B-B253-4F52-B4C5-1BA5A5EAEC89}</a:tableStyleId>
              </a:tblPr>
              <a:tblGrid>
                <a:gridCol w="3710775">
                  <a:extLst>
                    <a:ext uri="{9D8B030D-6E8A-4147-A177-3AD203B41FA5}">
                      <a16:colId xmlns:a16="http://schemas.microsoft.com/office/drawing/2014/main" val="20000"/>
                    </a:ext>
                  </a:extLst>
                </a:gridCol>
              </a:tblGrid>
              <a:tr h="497075">
                <a:tc>
                  <a:txBody>
                    <a:bodyPr/>
                    <a:lstStyle/>
                    <a:p>
                      <a:pPr marL="0" marR="0" lvl="0" indent="0" algn="ctr" rtl="0">
                        <a:lnSpc>
                          <a:spcPct val="150000"/>
                        </a:lnSpc>
                        <a:spcBef>
                          <a:spcPts val="0"/>
                        </a:spcBef>
                        <a:spcAft>
                          <a:spcPts val="0"/>
                        </a:spcAft>
                        <a:buSzPct val="25000"/>
                        <a:buNone/>
                      </a:pPr>
                      <a:r>
                        <a:rPr lang="el-GR" sz="1800" u="none" strike="noStrike" cap="none">
                          <a:solidFill>
                            <a:schemeClr val="lt1"/>
                          </a:solidFill>
                          <a:latin typeface="Calibri"/>
                          <a:ea typeface="Calibri"/>
                          <a:cs typeface="Calibri"/>
                          <a:sym typeface="Calibri"/>
                        </a:rPr>
                        <a:t>Οφέλη </a:t>
                      </a:r>
                    </a:p>
                  </a:txBody>
                  <a:tcPr marL="68575" marR="68575" marT="0" marB="0">
                    <a:solidFill>
                      <a:srgbClr val="953734"/>
                    </a:solidFill>
                  </a:tcPr>
                </a:tc>
                <a:extLst>
                  <a:ext uri="{0D108BD9-81ED-4DB2-BD59-A6C34878D82A}">
                    <a16:rowId xmlns:a16="http://schemas.microsoft.com/office/drawing/2014/main" val="10000"/>
                  </a:ext>
                </a:extLst>
              </a:tr>
              <a:tr h="44185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Αύξηση της οικονομίας στο λιπαντικό</a:t>
                      </a:r>
                    </a:p>
                  </a:txBody>
                  <a:tcPr marL="68575" marR="68575" marT="0" marB="0"/>
                </a:tc>
                <a:extLst>
                  <a:ext uri="{0D108BD9-81ED-4DB2-BD59-A6C34878D82A}">
                    <a16:rowId xmlns:a16="http://schemas.microsoft.com/office/drawing/2014/main" val="10001"/>
                  </a:ext>
                </a:extLst>
              </a:tr>
              <a:tr h="88370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Καλύτερος προγραμματισμός των εργασιών συντήρησης</a:t>
                      </a:r>
                    </a:p>
                  </a:txBody>
                  <a:tcPr marL="68575" marR="68575" marT="0" marB="0"/>
                </a:tc>
                <a:extLst>
                  <a:ext uri="{0D108BD9-81ED-4DB2-BD59-A6C34878D82A}">
                    <a16:rowId xmlns:a16="http://schemas.microsoft.com/office/drawing/2014/main" val="10002"/>
                  </a:ext>
                </a:extLst>
              </a:tr>
              <a:tr h="88370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Αύξηση της ζωής της σιδηροτροχιάς και των τροχών</a:t>
                      </a:r>
                    </a:p>
                  </a:txBody>
                  <a:tcPr marL="68575" marR="68575" marT="0" marB="0"/>
                </a:tc>
                <a:extLst>
                  <a:ext uri="{0D108BD9-81ED-4DB2-BD59-A6C34878D82A}">
                    <a16:rowId xmlns:a16="http://schemas.microsoft.com/office/drawing/2014/main" val="10003"/>
                  </a:ext>
                </a:extLst>
              </a:tr>
              <a:tr h="81265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Μείωση των εγκάρσιων δυνάμεων</a:t>
                      </a:r>
                    </a:p>
                  </a:txBody>
                  <a:tcPr marL="68575" marR="68575" marT="0" marB="0"/>
                </a:tc>
                <a:extLst>
                  <a:ext uri="{0D108BD9-81ED-4DB2-BD59-A6C34878D82A}">
                    <a16:rowId xmlns:a16="http://schemas.microsoft.com/office/drawing/2014/main" val="10004"/>
                  </a:ext>
                </a:extLst>
              </a:tr>
              <a:tr h="88370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Μείωση του θορύβου που προκαλείται από την επαφή τροχού - σιδηροτροχιάς</a:t>
                      </a:r>
                    </a:p>
                  </a:txBody>
                  <a:tcPr marL="68575" marR="68575" marT="0" marB="0"/>
                </a:tc>
                <a:extLst>
                  <a:ext uri="{0D108BD9-81ED-4DB2-BD59-A6C34878D82A}">
                    <a16:rowId xmlns:a16="http://schemas.microsoft.com/office/drawing/2014/main" val="10005"/>
                  </a:ext>
                </a:extLst>
              </a:tr>
              <a:tr h="883700">
                <a:tc>
                  <a:txBody>
                    <a:bodyPr/>
                    <a:lstStyle/>
                    <a:p>
                      <a:pPr marL="0" marR="0" lvl="0" indent="0" algn="just" rtl="0">
                        <a:lnSpc>
                          <a:spcPct val="150000"/>
                        </a:lnSpc>
                        <a:spcBef>
                          <a:spcPts val="0"/>
                        </a:spcBef>
                        <a:spcAft>
                          <a:spcPts val="0"/>
                        </a:spcAft>
                        <a:buSzPct val="25000"/>
                        <a:buNone/>
                      </a:pPr>
                      <a:r>
                        <a:rPr lang="el-GR" sz="1600" u="none" strike="noStrike" cap="none">
                          <a:solidFill>
                            <a:schemeClr val="dk1"/>
                          </a:solidFill>
                          <a:latin typeface="Calibri"/>
                          <a:ea typeface="Calibri"/>
                          <a:cs typeface="Calibri"/>
                          <a:sym typeface="Calibri"/>
                        </a:rPr>
                        <a:t>Μείωση των μικρού μήκους κυματώσεων της σιδηροτροχιάς </a:t>
                      </a:r>
                    </a:p>
                  </a:txBody>
                  <a:tcPr marL="68575" marR="68575" marT="0" marB="0"/>
                </a:tc>
                <a:extLst>
                  <a:ext uri="{0D108BD9-81ED-4DB2-BD59-A6C34878D82A}">
                    <a16:rowId xmlns:a16="http://schemas.microsoft.com/office/drawing/2014/main" val="10006"/>
                  </a:ext>
                </a:extLst>
              </a:tr>
            </a:tbl>
          </a:graphicData>
        </a:graphic>
      </p:graphicFrame>
      <p:pic>
        <p:nvPicPr>
          <p:cNvPr id="455" name="Shape 455"/>
          <p:cNvPicPr preferRelativeResize="0"/>
          <p:nvPr/>
        </p:nvPicPr>
        <p:blipFill rotWithShape="1">
          <a:blip r:embed="rId4">
            <a:alphaModFix/>
          </a:blip>
          <a:srcRect/>
          <a:stretch/>
        </p:blipFill>
        <p:spPr>
          <a:xfrm>
            <a:off x="7077106" y="71414"/>
            <a:ext cx="1924049" cy="628649"/>
          </a:xfrm>
          <a:prstGeom prst="rect">
            <a:avLst/>
          </a:prstGeom>
          <a:noFill/>
          <a:ln>
            <a:noFill/>
          </a:ln>
        </p:spPr>
      </p:pic>
      <p:pic>
        <p:nvPicPr>
          <p:cNvPr id="456" name="Shape 456"/>
          <p:cNvPicPr preferRelativeResize="0"/>
          <p:nvPr/>
        </p:nvPicPr>
        <p:blipFill rotWithShape="1">
          <a:blip r:embed="rId5">
            <a:alphaModFix/>
          </a:blip>
          <a:srcRect/>
          <a:stretch/>
        </p:blipFill>
        <p:spPr>
          <a:xfrm>
            <a:off x="285719" y="1142983"/>
            <a:ext cx="4500594" cy="3357586"/>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Shape 461"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462" name="Shape 462"/>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
        <p:nvSpPr>
          <p:cNvPr id="463" name="Shape 463"/>
          <p:cNvSpPr/>
          <p:nvPr/>
        </p:nvSpPr>
        <p:spPr>
          <a:xfrm>
            <a:off x="107504" y="1352495"/>
            <a:ext cx="3964430" cy="2862322"/>
          </a:xfrm>
          <a:prstGeom prst="rect">
            <a:avLst/>
          </a:prstGeom>
          <a:noFill/>
          <a:ln>
            <a:noFill/>
          </a:ln>
        </p:spPr>
        <p:txBody>
          <a:bodyPr lIns="91425" tIns="45700" rIns="91425" bIns="45700" anchor="ctr" anchorCtr="0">
            <a:noAutofit/>
          </a:bodyPr>
          <a:lstStyle/>
          <a:p>
            <a:pPr marL="0" marR="0" lvl="0" indent="0" algn="just" rtl="0">
              <a:spcBef>
                <a:spcPts val="0"/>
              </a:spcBef>
              <a:buSzPct val="25000"/>
              <a:buNone/>
            </a:pPr>
            <a:r>
              <a:rPr lang="el-GR" sz="1800">
                <a:solidFill>
                  <a:schemeClr val="dk1"/>
                </a:solidFill>
                <a:latin typeface="Calibri"/>
                <a:ea typeface="Calibri"/>
                <a:cs typeface="Calibri"/>
                <a:sym typeface="Calibri"/>
              </a:rPr>
              <a:t>Σύστημα ανίχνευσης εμποδίων σε Ισόπεδες Διαβάσεις. </a:t>
            </a:r>
          </a:p>
          <a:p>
            <a:pPr marL="0" marR="0" lvl="0" indent="0" algn="just" rtl="0">
              <a:spcBef>
                <a:spcPts val="0"/>
              </a:spcBef>
              <a:buNone/>
            </a:pPr>
            <a:endParaRPr sz="1800">
              <a:solidFill>
                <a:schemeClr val="dk1"/>
              </a:solidFill>
              <a:latin typeface="Calibri"/>
              <a:ea typeface="Calibri"/>
              <a:cs typeface="Calibri"/>
              <a:sym typeface="Calibri"/>
            </a:endParaRPr>
          </a:p>
          <a:p>
            <a:pPr marL="0" marR="0" lvl="0" indent="0" algn="just" rtl="0">
              <a:spcBef>
                <a:spcPts val="0"/>
              </a:spcBef>
              <a:buSzPct val="25000"/>
              <a:buNone/>
            </a:pPr>
            <a:r>
              <a:rPr lang="el-GR" sz="1800">
                <a:solidFill>
                  <a:schemeClr val="dk1"/>
                </a:solidFill>
                <a:latin typeface="Calibri"/>
                <a:ea typeface="Calibri"/>
                <a:cs typeface="Calibri"/>
                <a:sym typeface="Calibri"/>
              </a:rPr>
              <a:t>Το σύστημα ανίχνευσης εντοπίζει αυτόματα τυχόν εμπόδια σε ισόπεδες διαβάσεις μετά το κατέβασμα των δρυφάκτων και δίνει σχετική εντολή στο φωτόσημα κάλυψής της. </a:t>
            </a:r>
          </a:p>
          <a:p>
            <a:pPr marL="0" marR="0" lvl="0" indent="0" algn="just" rtl="0">
              <a:spcBef>
                <a:spcPts val="0"/>
              </a:spcBef>
              <a:buNone/>
            </a:pPr>
            <a:endParaRPr sz="1800">
              <a:solidFill>
                <a:schemeClr val="dk1"/>
              </a:solidFill>
              <a:latin typeface="Calibri"/>
              <a:ea typeface="Calibri"/>
              <a:cs typeface="Calibri"/>
              <a:sym typeface="Calibri"/>
            </a:endParaRPr>
          </a:p>
          <a:p>
            <a:pPr marL="0" marR="0" lvl="0" indent="0" algn="just" rtl="0">
              <a:spcBef>
                <a:spcPts val="0"/>
              </a:spcBef>
              <a:buSzPct val="25000"/>
              <a:buNone/>
            </a:pPr>
            <a:r>
              <a:rPr lang="el-GR" sz="1800">
                <a:solidFill>
                  <a:schemeClr val="dk1"/>
                </a:solidFill>
                <a:latin typeface="Calibri"/>
                <a:ea typeface="Calibri"/>
                <a:cs typeface="Calibri"/>
                <a:sym typeface="Calibri"/>
              </a:rPr>
              <a:t>	</a:t>
            </a:r>
          </a:p>
        </p:txBody>
      </p:sp>
      <p:sp>
        <p:nvSpPr>
          <p:cNvPr id="464" name="Shape 464"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65" name="Shape 465"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466" name="Shape 466" descr="MERMEC Group"/>
          <p:cNvPicPr preferRelativeResize="0"/>
          <p:nvPr/>
        </p:nvPicPr>
        <p:blipFill rotWithShape="1">
          <a:blip r:embed="rId4">
            <a:alphaModFix/>
          </a:blip>
          <a:srcRect/>
          <a:stretch/>
        </p:blipFill>
        <p:spPr>
          <a:xfrm>
            <a:off x="6429389" y="142853"/>
            <a:ext cx="2214578" cy="428627"/>
          </a:xfrm>
          <a:prstGeom prst="rect">
            <a:avLst/>
          </a:prstGeom>
          <a:noFill/>
          <a:ln>
            <a:noFill/>
          </a:ln>
        </p:spPr>
      </p:pic>
      <p:pic>
        <p:nvPicPr>
          <p:cNvPr id="467" name="Shape 467" descr="http://www.mermecgroup.com/mermec-incorso/images/Image/Products/Signalling/lx.jpg"/>
          <p:cNvPicPr preferRelativeResize="0"/>
          <p:nvPr/>
        </p:nvPicPr>
        <p:blipFill rotWithShape="1">
          <a:blip r:embed="rId5">
            <a:alphaModFix/>
          </a:blip>
          <a:srcRect/>
          <a:stretch/>
        </p:blipFill>
        <p:spPr>
          <a:xfrm>
            <a:off x="4214810" y="1290657"/>
            <a:ext cx="4648199" cy="4924424"/>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73" name="Shape 473"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474" name="Shape 474" descr="Kat1.jpg"/>
          <p:cNvPicPr preferRelativeResize="0"/>
          <p:nvPr/>
        </p:nvPicPr>
        <p:blipFill rotWithShape="1">
          <a:blip r:embed="rId3">
            <a:alphaModFix/>
          </a:blip>
          <a:srcRect/>
          <a:stretch/>
        </p:blipFill>
        <p:spPr>
          <a:xfrm>
            <a:off x="971600" y="2285991"/>
            <a:ext cx="7296911" cy="2964179"/>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pic>
      <p:sp>
        <p:nvSpPr>
          <p:cNvPr id="475" name="Shape 475"/>
          <p:cNvSpPr txBox="1"/>
          <p:nvPr/>
        </p:nvSpPr>
        <p:spPr>
          <a:xfrm>
            <a:off x="457200" y="799970"/>
            <a:ext cx="8229600" cy="1015662"/>
          </a:xfrm>
          <a:prstGeom prst="rect">
            <a:avLst/>
          </a:prstGeom>
          <a:noFill/>
          <a:ln>
            <a:noFill/>
          </a:ln>
          <a:effectLst>
            <a:outerShdw blurRad="50799" dist="38100" algn="l" rotWithShape="0">
              <a:srgbClr val="000000">
                <a:alpha val="40000"/>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l-GR" sz="3200" b="1">
                <a:solidFill>
                  <a:srgbClr val="F4F0E2"/>
                </a:solidFill>
                <a:latin typeface="Calibri"/>
                <a:ea typeface="Calibri"/>
                <a:cs typeface="Calibri"/>
                <a:sym typeface="Calibri"/>
              </a:rPr>
              <a:t>Καταγραφικά Οχήματα Γραμμής</a:t>
            </a:r>
          </a:p>
          <a:p>
            <a:pPr marL="0" marR="0" lvl="0" indent="0" algn="ctr" rtl="0">
              <a:spcBef>
                <a:spcPts val="0"/>
              </a:spcBef>
              <a:buSzPct val="25000"/>
              <a:buNone/>
            </a:pPr>
            <a:r>
              <a:rPr lang="el-GR" sz="2800" b="1" i="0" u="none" strike="noStrike" cap="none">
                <a:solidFill>
                  <a:srgbClr val="FCFCFD"/>
                </a:solidFill>
                <a:latin typeface="Calibri"/>
                <a:ea typeface="Calibri"/>
                <a:cs typeface="Calibri"/>
                <a:sym typeface="Calibri"/>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Shape 480"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481" name="Shape 481"/>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
        <p:nvSpPr>
          <p:cNvPr id="482" name="Shape 482"/>
          <p:cNvSpPr/>
          <p:nvPr/>
        </p:nvSpPr>
        <p:spPr>
          <a:xfrm>
            <a:off x="0" y="1112694"/>
            <a:ext cx="9144000" cy="73866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2400" b="1">
                <a:solidFill>
                  <a:srgbClr val="953734"/>
                </a:solidFill>
                <a:latin typeface="Calibri"/>
                <a:ea typeface="Calibri"/>
                <a:cs typeface="Calibri"/>
                <a:sym typeface="Calibri"/>
              </a:rPr>
              <a:t>Συστήματα αναβάθμισης καταγραφικού οχήματος γραμμής ΕΜ120 </a:t>
            </a:r>
          </a:p>
          <a:p>
            <a:pPr marL="0" marR="0" lvl="0" indent="0" algn="l" rtl="0">
              <a:spcBef>
                <a:spcPts val="0"/>
              </a:spcBef>
              <a:spcAft>
                <a:spcPts val="0"/>
              </a:spcAft>
              <a:buSzPct val="25000"/>
              <a:buNone/>
            </a:pPr>
            <a:r>
              <a:rPr lang="el-GR" sz="1800">
                <a:solidFill>
                  <a:schemeClr val="dk1"/>
                </a:solidFill>
                <a:latin typeface="Calibri"/>
                <a:ea typeface="Calibri"/>
                <a:cs typeface="Calibri"/>
                <a:sym typeface="Calibri"/>
              </a:rPr>
              <a:t> </a:t>
            </a:r>
          </a:p>
        </p:txBody>
      </p:sp>
      <p:sp>
        <p:nvSpPr>
          <p:cNvPr id="483" name="Shape 483"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84" name="Shape 484"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485" name="Shape 485" descr="Scan2.jpg"/>
          <p:cNvPicPr preferRelativeResize="0"/>
          <p:nvPr/>
        </p:nvPicPr>
        <p:blipFill rotWithShape="1">
          <a:blip r:embed="rId4">
            <a:alphaModFix/>
          </a:blip>
          <a:srcRect/>
          <a:stretch/>
        </p:blipFill>
        <p:spPr>
          <a:xfrm>
            <a:off x="1187624" y="2276872"/>
            <a:ext cx="2027225" cy="2158898"/>
          </a:xfrm>
          <a:prstGeom prst="rect">
            <a:avLst/>
          </a:prstGeom>
          <a:noFill/>
          <a:ln>
            <a:noFill/>
          </a:ln>
        </p:spPr>
      </p:pic>
      <p:sp>
        <p:nvSpPr>
          <p:cNvPr id="486" name="Shape 486"/>
          <p:cNvSpPr/>
          <p:nvPr/>
        </p:nvSpPr>
        <p:spPr>
          <a:xfrm>
            <a:off x="323528" y="1844824"/>
            <a:ext cx="3816424" cy="64633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1800">
                <a:solidFill>
                  <a:schemeClr val="dk1"/>
                </a:solidFill>
                <a:latin typeface="Calibri"/>
                <a:ea typeface="Calibri"/>
                <a:cs typeface="Calibri"/>
                <a:sym typeface="Calibri"/>
              </a:rPr>
              <a:t>Σύστημα μέτρησης προφίλ σιδ/χιάς</a:t>
            </a:r>
          </a:p>
          <a:p>
            <a:pPr marL="0" marR="0" lvl="0" indent="0" algn="l" rtl="0">
              <a:spcBef>
                <a:spcPts val="0"/>
              </a:spcBef>
              <a:spcAft>
                <a:spcPts val="0"/>
              </a:spcAft>
              <a:buSzPct val="25000"/>
              <a:buNone/>
            </a:pPr>
            <a:r>
              <a:rPr lang="el-GR" sz="1800">
                <a:solidFill>
                  <a:schemeClr val="dk1"/>
                </a:solidFill>
                <a:latin typeface="Calibri"/>
                <a:ea typeface="Calibri"/>
                <a:cs typeface="Calibri"/>
                <a:sym typeface="Calibri"/>
              </a:rPr>
              <a:t> </a:t>
            </a:r>
          </a:p>
        </p:txBody>
      </p:sp>
      <p:pic>
        <p:nvPicPr>
          <p:cNvPr id="487" name="Shape 487" descr="Scan50004.jpg"/>
          <p:cNvPicPr preferRelativeResize="0"/>
          <p:nvPr/>
        </p:nvPicPr>
        <p:blipFill rotWithShape="1">
          <a:blip r:embed="rId5">
            <a:alphaModFix/>
          </a:blip>
          <a:srcRect/>
          <a:stretch/>
        </p:blipFill>
        <p:spPr>
          <a:xfrm>
            <a:off x="4572000" y="2420888"/>
            <a:ext cx="1865376" cy="1960473"/>
          </a:xfrm>
          <a:prstGeom prst="rect">
            <a:avLst/>
          </a:prstGeom>
          <a:noFill/>
          <a:ln>
            <a:noFill/>
          </a:ln>
        </p:spPr>
      </p:pic>
      <p:pic>
        <p:nvPicPr>
          <p:cNvPr id="488" name="Shape 488" descr="Scan50003.jpg"/>
          <p:cNvPicPr preferRelativeResize="0"/>
          <p:nvPr/>
        </p:nvPicPr>
        <p:blipFill rotWithShape="1">
          <a:blip r:embed="rId6">
            <a:alphaModFix/>
          </a:blip>
          <a:srcRect/>
          <a:stretch/>
        </p:blipFill>
        <p:spPr>
          <a:xfrm>
            <a:off x="6516216" y="2276872"/>
            <a:ext cx="2395727" cy="2057400"/>
          </a:xfrm>
          <a:prstGeom prst="rect">
            <a:avLst/>
          </a:prstGeom>
          <a:noFill/>
          <a:ln>
            <a:noFill/>
          </a:ln>
        </p:spPr>
      </p:pic>
      <p:sp>
        <p:nvSpPr>
          <p:cNvPr id="489" name="Shape 489"/>
          <p:cNvSpPr/>
          <p:nvPr/>
        </p:nvSpPr>
        <p:spPr>
          <a:xfrm>
            <a:off x="4644007" y="1844824"/>
            <a:ext cx="4176464" cy="64633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1800">
                <a:solidFill>
                  <a:schemeClr val="dk1"/>
                </a:solidFill>
                <a:latin typeface="Calibri"/>
                <a:ea typeface="Calibri"/>
                <a:cs typeface="Calibri"/>
                <a:sym typeface="Calibri"/>
              </a:rPr>
              <a:t>Σύστημα βιντεοσκόπησης γραμμής</a:t>
            </a:r>
          </a:p>
          <a:p>
            <a:pPr marL="0" marR="0" lvl="0" indent="0" algn="l" rtl="0">
              <a:spcBef>
                <a:spcPts val="0"/>
              </a:spcBef>
              <a:spcAft>
                <a:spcPts val="0"/>
              </a:spcAft>
              <a:buSzPct val="25000"/>
              <a:buNone/>
            </a:pPr>
            <a:r>
              <a:rPr lang="el-GR" sz="1800">
                <a:solidFill>
                  <a:schemeClr val="dk1"/>
                </a:solidFill>
                <a:latin typeface="Calibri"/>
                <a:ea typeface="Calibri"/>
                <a:cs typeface="Calibri"/>
                <a:sym typeface="Calibri"/>
              </a:rPr>
              <a:t> </a:t>
            </a:r>
          </a:p>
        </p:txBody>
      </p:sp>
      <p:pic>
        <p:nvPicPr>
          <p:cNvPr id="490" name="Shape 490" descr="Scan60002.jpg"/>
          <p:cNvPicPr preferRelativeResize="0"/>
          <p:nvPr/>
        </p:nvPicPr>
        <p:blipFill rotWithShape="1">
          <a:blip r:embed="rId7">
            <a:alphaModFix/>
          </a:blip>
          <a:srcRect/>
          <a:stretch/>
        </p:blipFill>
        <p:spPr>
          <a:xfrm>
            <a:off x="4644007" y="4437112"/>
            <a:ext cx="1833006" cy="1783079"/>
          </a:xfrm>
          <a:prstGeom prst="rect">
            <a:avLst/>
          </a:prstGeom>
          <a:noFill/>
          <a:ln>
            <a:noFill/>
          </a:ln>
        </p:spPr>
      </p:pic>
      <p:pic>
        <p:nvPicPr>
          <p:cNvPr id="491" name="Shape 491" descr="Scan60007.jpg"/>
          <p:cNvPicPr preferRelativeResize="0"/>
          <p:nvPr/>
        </p:nvPicPr>
        <p:blipFill rotWithShape="1">
          <a:blip r:embed="rId8">
            <a:alphaModFix/>
          </a:blip>
          <a:srcRect/>
          <a:stretch/>
        </p:blipFill>
        <p:spPr>
          <a:xfrm>
            <a:off x="6588224" y="4509119"/>
            <a:ext cx="2331719" cy="1773935"/>
          </a:xfrm>
          <a:prstGeom prst="rect">
            <a:avLst/>
          </a:prstGeom>
          <a:noFill/>
          <a:ln>
            <a:noFill/>
          </a:ln>
        </p:spPr>
      </p:pic>
      <p:pic>
        <p:nvPicPr>
          <p:cNvPr id="492" name="Shape 492"/>
          <p:cNvPicPr preferRelativeResize="0"/>
          <p:nvPr/>
        </p:nvPicPr>
        <p:blipFill rotWithShape="1">
          <a:blip r:embed="rId9">
            <a:alphaModFix/>
          </a:blip>
          <a:srcRect/>
          <a:stretch/>
        </p:blipFill>
        <p:spPr>
          <a:xfrm>
            <a:off x="6732239" y="188640"/>
            <a:ext cx="2290762" cy="3529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Shape 497"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498" name="Shape 498"/>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
        <p:nvSpPr>
          <p:cNvPr id="499" name="Shape 499"/>
          <p:cNvSpPr/>
          <p:nvPr/>
        </p:nvSpPr>
        <p:spPr>
          <a:xfrm>
            <a:off x="0" y="1112694"/>
            <a:ext cx="9144000" cy="73866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2400" b="1">
                <a:solidFill>
                  <a:srgbClr val="953734"/>
                </a:solidFill>
                <a:latin typeface="Calibri"/>
                <a:ea typeface="Calibri"/>
                <a:cs typeface="Calibri"/>
                <a:sym typeface="Calibri"/>
              </a:rPr>
              <a:t>Συστήματα αναβάθμισης καταγραφικού οχήματος γραμμής ΕΜ120 </a:t>
            </a:r>
          </a:p>
          <a:p>
            <a:pPr marL="0" marR="0" lvl="0" indent="0" algn="l" rtl="0">
              <a:spcBef>
                <a:spcPts val="0"/>
              </a:spcBef>
              <a:spcAft>
                <a:spcPts val="0"/>
              </a:spcAft>
              <a:buSzPct val="25000"/>
              <a:buNone/>
            </a:pPr>
            <a:r>
              <a:rPr lang="el-GR" sz="1800">
                <a:solidFill>
                  <a:schemeClr val="dk1"/>
                </a:solidFill>
                <a:latin typeface="Calibri"/>
                <a:ea typeface="Calibri"/>
                <a:cs typeface="Calibri"/>
                <a:sym typeface="Calibri"/>
              </a:rPr>
              <a:t> </a:t>
            </a:r>
          </a:p>
        </p:txBody>
      </p:sp>
      <p:sp>
        <p:nvSpPr>
          <p:cNvPr id="500" name="Shape 500"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01" name="Shape 501"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02" name="Shape 502"/>
          <p:cNvSpPr/>
          <p:nvPr/>
        </p:nvSpPr>
        <p:spPr>
          <a:xfrm>
            <a:off x="323528" y="1706325"/>
            <a:ext cx="3816424" cy="92332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1800">
                <a:solidFill>
                  <a:schemeClr val="dk1"/>
                </a:solidFill>
                <a:latin typeface="Calibri"/>
                <a:ea typeface="Calibri"/>
                <a:cs typeface="Calibri"/>
                <a:sym typeface="Calibri"/>
              </a:rPr>
              <a:t>Σύστημα μέτρησης κυματοειδούς φθοράς σιδηροτροχιάς</a:t>
            </a:r>
          </a:p>
          <a:p>
            <a:pPr marL="0" marR="0" lvl="0" indent="0" algn="l" rtl="0">
              <a:spcBef>
                <a:spcPts val="0"/>
              </a:spcBef>
              <a:spcAft>
                <a:spcPts val="0"/>
              </a:spcAft>
              <a:buSzPct val="25000"/>
              <a:buNone/>
            </a:pPr>
            <a:r>
              <a:rPr lang="el-GR" sz="1800">
                <a:solidFill>
                  <a:schemeClr val="dk1"/>
                </a:solidFill>
                <a:latin typeface="Calibri"/>
                <a:ea typeface="Calibri"/>
                <a:cs typeface="Calibri"/>
                <a:sym typeface="Calibri"/>
              </a:rPr>
              <a:t> </a:t>
            </a:r>
          </a:p>
        </p:txBody>
      </p:sp>
      <p:sp>
        <p:nvSpPr>
          <p:cNvPr id="503" name="Shape 503"/>
          <p:cNvSpPr/>
          <p:nvPr/>
        </p:nvSpPr>
        <p:spPr>
          <a:xfrm>
            <a:off x="4644007" y="1706325"/>
            <a:ext cx="4176464" cy="92332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1800">
                <a:solidFill>
                  <a:schemeClr val="dk1"/>
                </a:solidFill>
                <a:latin typeface="Calibri"/>
                <a:ea typeface="Calibri"/>
                <a:cs typeface="Calibri"/>
                <a:sym typeface="Calibri"/>
              </a:rPr>
              <a:t>Σύστημα μέτρησης επιταχύνσεων για μέτρηση δυναμικών φαινομένων</a:t>
            </a:r>
          </a:p>
          <a:p>
            <a:pPr marL="0" marR="0" lvl="0" indent="0" algn="l" rtl="0">
              <a:spcBef>
                <a:spcPts val="0"/>
              </a:spcBef>
              <a:spcAft>
                <a:spcPts val="0"/>
              </a:spcAft>
              <a:buSzPct val="25000"/>
              <a:buNone/>
            </a:pPr>
            <a:r>
              <a:rPr lang="el-GR" sz="1800">
                <a:solidFill>
                  <a:schemeClr val="dk1"/>
                </a:solidFill>
                <a:latin typeface="Calibri"/>
                <a:ea typeface="Calibri"/>
                <a:cs typeface="Calibri"/>
                <a:sym typeface="Calibri"/>
              </a:rPr>
              <a:t> </a:t>
            </a:r>
          </a:p>
        </p:txBody>
      </p:sp>
      <p:pic>
        <p:nvPicPr>
          <p:cNvPr id="504" name="Shape 504" descr="Scan3.jpg"/>
          <p:cNvPicPr preferRelativeResize="0"/>
          <p:nvPr/>
        </p:nvPicPr>
        <p:blipFill rotWithShape="1">
          <a:blip r:embed="rId4">
            <a:alphaModFix/>
          </a:blip>
          <a:srcRect/>
          <a:stretch/>
        </p:blipFill>
        <p:spPr>
          <a:xfrm>
            <a:off x="1187624" y="2492896"/>
            <a:ext cx="2008022" cy="2156155"/>
          </a:xfrm>
          <a:prstGeom prst="rect">
            <a:avLst/>
          </a:prstGeom>
          <a:noFill/>
          <a:ln>
            <a:noFill/>
          </a:ln>
        </p:spPr>
      </p:pic>
      <p:pic>
        <p:nvPicPr>
          <p:cNvPr id="505" name="Shape 505" descr="Scan40002.jpg"/>
          <p:cNvPicPr preferRelativeResize="0"/>
          <p:nvPr/>
        </p:nvPicPr>
        <p:blipFill rotWithShape="1">
          <a:blip r:embed="rId5">
            <a:alphaModFix/>
          </a:blip>
          <a:srcRect/>
          <a:stretch/>
        </p:blipFill>
        <p:spPr>
          <a:xfrm>
            <a:off x="5508103" y="2564903"/>
            <a:ext cx="2057400" cy="2098547"/>
          </a:xfrm>
          <a:prstGeom prst="rect">
            <a:avLst/>
          </a:prstGeom>
          <a:noFill/>
          <a:ln>
            <a:noFill/>
          </a:ln>
        </p:spPr>
      </p:pic>
      <p:pic>
        <p:nvPicPr>
          <p:cNvPr id="506" name="Shape 506"/>
          <p:cNvPicPr preferRelativeResize="0"/>
          <p:nvPr/>
        </p:nvPicPr>
        <p:blipFill rotWithShape="1">
          <a:blip r:embed="rId6">
            <a:alphaModFix/>
          </a:blip>
          <a:srcRect/>
          <a:stretch/>
        </p:blipFill>
        <p:spPr>
          <a:xfrm>
            <a:off x="6732239" y="188640"/>
            <a:ext cx="2290762" cy="3529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1" name="Shape 511"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512" name="Shape 512"/>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
        <p:nvSpPr>
          <p:cNvPr id="513" name="Shape 513"/>
          <p:cNvSpPr/>
          <p:nvPr/>
        </p:nvSpPr>
        <p:spPr>
          <a:xfrm>
            <a:off x="0" y="1052736"/>
            <a:ext cx="9144000" cy="147732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l-GR" sz="2400" b="1">
                <a:solidFill>
                  <a:srgbClr val="953734"/>
                </a:solidFill>
                <a:latin typeface="Calibri"/>
                <a:ea typeface="Calibri"/>
                <a:cs typeface="Calibri"/>
                <a:sym typeface="Calibri"/>
              </a:rPr>
              <a:t>Πληροφοριακά συστήματα διαχείρισης παγίων γραμμής</a:t>
            </a:r>
          </a:p>
          <a:p>
            <a:pPr marL="0" marR="0" lvl="0" indent="0" algn="ctr" rtl="0">
              <a:spcBef>
                <a:spcPts val="0"/>
              </a:spcBef>
              <a:buSzPct val="25000"/>
              <a:buNone/>
            </a:pPr>
            <a:r>
              <a:rPr lang="el-GR" sz="2400" b="1">
                <a:solidFill>
                  <a:srgbClr val="953734"/>
                </a:solidFill>
                <a:latin typeface="Calibri"/>
                <a:ea typeface="Calibri"/>
                <a:cs typeface="Calibri"/>
                <a:sym typeface="Calibri"/>
              </a:rPr>
              <a:t>RAMSYS</a:t>
            </a:r>
          </a:p>
          <a:p>
            <a:pPr marL="0" marR="0" lvl="0" indent="0" algn="ctr" rtl="0">
              <a:spcBef>
                <a:spcPts val="0"/>
              </a:spcBef>
              <a:spcAft>
                <a:spcPts val="0"/>
              </a:spcAft>
              <a:buSzPct val="25000"/>
              <a:buNone/>
            </a:pPr>
            <a:r>
              <a:rPr lang="el-GR" sz="2400" b="1">
                <a:solidFill>
                  <a:srgbClr val="953734"/>
                </a:solidFill>
                <a:latin typeface="Calibri"/>
                <a:ea typeface="Calibri"/>
                <a:cs typeface="Calibri"/>
                <a:sym typeface="Calibri"/>
              </a:rPr>
              <a:t>  </a:t>
            </a:r>
          </a:p>
          <a:p>
            <a:pPr marL="0" marR="0" lvl="0" indent="0" algn="l" rtl="0">
              <a:spcBef>
                <a:spcPts val="0"/>
              </a:spcBef>
              <a:spcAft>
                <a:spcPts val="0"/>
              </a:spcAft>
              <a:buSzPct val="25000"/>
              <a:buNone/>
            </a:pPr>
            <a:r>
              <a:rPr lang="el-GR" sz="1800">
                <a:solidFill>
                  <a:schemeClr val="dk1"/>
                </a:solidFill>
                <a:latin typeface="Calibri"/>
                <a:ea typeface="Calibri"/>
                <a:cs typeface="Calibri"/>
                <a:sym typeface="Calibri"/>
              </a:rPr>
              <a:t> </a:t>
            </a:r>
          </a:p>
        </p:txBody>
      </p:sp>
      <p:sp>
        <p:nvSpPr>
          <p:cNvPr id="514" name="Shape 514"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15" name="Shape 515"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516" name="Shape 516"/>
          <p:cNvPicPr preferRelativeResize="0"/>
          <p:nvPr/>
        </p:nvPicPr>
        <p:blipFill rotWithShape="1">
          <a:blip r:embed="rId4">
            <a:alphaModFix/>
          </a:blip>
          <a:srcRect/>
          <a:stretch/>
        </p:blipFill>
        <p:spPr>
          <a:xfrm>
            <a:off x="6876256" y="116631"/>
            <a:ext cx="2125980" cy="428625"/>
          </a:xfrm>
          <a:prstGeom prst="rect">
            <a:avLst/>
          </a:prstGeom>
          <a:noFill/>
          <a:ln>
            <a:noFill/>
          </a:ln>
        </p:spPr>
      </p:pic>
      <p:pic>
        <p:nvPicPr>
          <p:cNvPr id="517" name="Shape 517"/>
          <p:cNvPicPr preferRelativeResize="0"/>
          <p:nvPr/>
        </p:nvPicPr>
        <p:blipFill rotWithShape="1">
          <a:blip r:embed="rId5">
            <a:alphaModFix/>
          </a:blip>
          <a:srcRect/>
          <a:stretch/>
        </p:blipFill>
        <p:spPr>
          <a:xfrm>
            <a:off x="1979711" y="3284983"/>
            <a:ext cx="5172075" cy="3414713"/>
          </a:xfrm>
          <a:prstGeom prst="rect">
            <a:avLst/>
          </a:prstGeom>
          <a:noFill/>
          <a:ln>
            <a:noFill/>
          </a:ln>
        </p:spPr>
      </p:pic>
      <p:sp>
        <p:nvSpPr>
          <p:cNvPr id="518" name="Shape 518"/>
          <p:cNvSpPr/>
          <p:nvPr/>
        </p:nvSpPr>
        <p:spPr>
          <a:xfrm>
            <a:off x="395536" y="1772816"/>
            <a:ext cx="8568951" cy="1754325"/>
          </a:xfrm>
          <a:prstGeom prst="rect">
            <a:avLst/>
          </a:prstGeom>
          <a:noFill/>
          <a:ln>
            <a:noFill/>
          </a:ln>
        </p:spPr>
        <p:txBody>
          <a:bodyPr lIns="91425" tIns="45700" rIns="91425" bIns="45700" anchor="ctr" anchorCtr="0">
            <a:noAutofit/>
          </a:bodyPr>
          <a:lstStyle/>
          <a:p>
            <a:pPr marL="0" marR="0" lvl="0" indent="0" algn="just" rtl="0">
              <a:spcBef>
                <a:spcPts val="0"/>
              </a:spcBef>
              <a:buSzPct val="25000"/>
              <a:buNone/>
            </a:pPr>
            <a:r>
              <a:rPr lang="el-GR" sz="1800">
                <a:solidFill>
                  <a:schemeClr val="dk1"/>
                </a:solidFill>
                <a:latin typeface="Calibri"/>
                <a:ea typeface="Calibri"/>
                <a:cs typeface="Calibri"/>
                <a:sym typeface="Calibri"/>
              </a:rPr>
              <a:t>Ολοκληρωμένο πληροφοριακό σύστημα διαχείρισης παγίων της γραμμής για τη λήψη αποφάσεων και τον προγραμματισμό της προγνωστικής συντήρησης.</a:t>
            </a:r>
          </a:p>
          <a:p>
            <a:pPr marL="0" marR="0" lvl="0" indent="0" algn="just" rtl="0">
              <a:spcBef>
                <a:spcPts val="0"/>
              </a:spcBef>
              <a:spcAft>
                <a:spcPts val="0"/>
              </a:spcAft>
              <a:buSzPct val="25000"/>
              <a:buNone/>
            </a:pPr>
            <a:r>
              <a:rPr lang="el-GR" sz="1800">
                <a:solidFill>
                  <a:schemeClr val="dk1"/>
                </a:solidFill>
                <a:latin typeface="Calibri"/>
                <a:ea typeface="Calibri"/>
                <a:cs typeface="Calibri"/>
                <a:sym typeface="Calibri"/>
              </a:rPr>
              <a:t>Επιτρέπει την πρόγνωση της κατάστασης της γραμμής βάσει αντικειμενικών κριτηρίων (στοιχεία ΕΜ120, κυκλοφοριακός φόρτος, στοιχεία μητρώου, οικονομικά δεδομένα, ανθρώπινο δυναμικό κλπ) </a:t>
            </a:r>
          </a:p>
          <a:p>
            <a:pPr marL="0" marR="0" lvl="0" indent="0" algn="l" rtl="0">
              <a:spcBef>
                <a:spcPts val="0"/>
              </a:spcBef>
              <a:spcAft>
                <a:spcPts val="0"/>
              </a:spcAft>
              <a:buSzPct val="25000"/>
              <a:buNone/>
            </a:pPr>
            <a:r>
              <a:rPr lang="el-GR" sz="1800">
                <a:solidFill>
                  <a:schemeClr val="dk1"/>
                </a:solidFill>
                <a:latin typeface="Calibri"/>
                <a:ea typeface="Calibri"/>
                <a:cs typeface="Calibri"/>
                <a:sym typeface="Calibri"/>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Shape 523"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524" name="Shape 524"/>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
        <p:nvSpPr>
          <p:cNvPr id="525" name="Shape 525"/>
          <p:cNvSpPr/>
          <p:nvPr/>
        </p:nvSpPr>
        <p:spPr>
          <a:xfrm>
            <a:off x="0" y="1052736"/>
            <a:ext cx="9144000" cy="147732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l-GR" sz="2400" b="1">
                <a:solidFill>
                  <a:srgbClr val="953734"/>
                </a:solidFill>
                <a:latin typeface="Calibri"/>
                <a:ea typeface="Calibri"/>
                <a:cs typeface="Calibri"/>
                <a:sym typeface="Calibri"/>
              </a:rPr>
              <a:t>Πληροφοριακά συστήματα διαχείρισης παγίων γραμμής</a:t>
            </a:r>
          </a:p>
          <a:p>
            <a:pPr marL="0" marR="0" lvl="0" indent="0" algn="ctr" rtl="0">
              <a:spcBef>
                <a:spcPts val="0"/>
              </a:spcBef>
              <a:buSzPct val="25000"/>
              <a:buNone/>
            </a:pPr>
            <a:r>
              <a:rPr lang="el-GR" sz="2400" b="1">
                <a:solidFill>
                  <a:srgbClr val="953734"/>
                </a:solidFill>
                <a:latin typeface="Calibri"/>
                <a:ea typeface="Calibri"/>
                <a:cs typeface="Calibri"/>
                <a:sym typeface="Calibri"/>
              </a:rPr>
              <a:t>RAMSYS</a:t>
            </a:r>
          </a:p>
          <a:p>
            <a:pPr marL="0" marR="0" lvl="0" indent="0" algn="ctr" rtl="0">
              <a:spcBef>
                <a:spcPts val="0"/>
              </a:spcBef>
              <a:spcAft>
                <a:spcPts val="0"/>
              </a:spcAft>
              <a:buSzPct val="25000"/>
              <a:buNone/>
            </a:pPr>
            <a:r>
              <a:rPr lang="el-GR" sz="2400" b="1">
                <a:solidFill>
                  <a:srgbClr val="953734"/>
                </a:solidFill>
                <a:latin typeface="Calibri"/>
                <a:ea typeface="Calibri"/>
                <a:cs typeface="Calibri"/>
                <a:sym typeface="Calibri"/>
              </a:rPr>
              <a:t>  </a:t>
            </a:r>
          </a:p>
          <a:p>
            <a:pPr marL="0" marR="0" lvl="0" indent="0" algn="l" rtl="0">
              <a:spcBef>
                <a:spcPts val="0"/>
              </a:spcBef>
              <a:spcAft>
                <a:spcPts val="0"/>
              </a:spcAft>
              <a:buSzPct val="25000"/>
              <a:buNone/>
            </a:pPr>
            <a:r>
              <a:rPr lang="el-GR" sz="1800">
                <a:solidFill>
                  <a:schemeClr val="dk1"/>
                </a:solidFill>
                <a:latin typeface="Calibri"/>
                <a:ea typeface="Calibri"/>
                <a:cs typeface="Calibri"/>
                <a:sym typeface="Calibri"/>
              </a:rPr>
              <a:t> </a:t>
            </a:r>
          </a:p>
        </p:txBody>
      </p:sp>
      <p:sp>
        <p:nvSpPr>
          <p:cNvPr id="526" name="Shape 526"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27" name="Shape 527"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528" name="Shape 528"/>
          <p:cNvPicPr preferRelativeResize="0"/>
          <p:nvPr/>
        </p:nvPicPr>
        <p:blipFill rotWithShape="1">
          <a:blip r:embed="rId4">
            <a:alphaModFix/>
          </a:blip>
          <a:srcRect/>
          <a:stretch/>
        </p:blipFill>
        <p:spPr>
          <a:xfrm>
            <a:off x="6876256" y="116631"/>
            <a:ext cx="2125980" cy="428625"/>
          </a:xfrm>
          <a:prstGeom prst="rect">
            <a:avLst/>
          </a:prstGeom>
          <a:noFill/>
          <a:ln>
            <a:noFill/>
          </a:ln>
        </p:spPr>
      </p:pic>
      <p:pic>
        <p:nvPicPr>
          <p:cNvPr id="529" name="Shape 529"/>
          <p:cNvPicPr preferRelativeResize="0"/>
          <p:nvPr/>
        </p:nvPicPr>
        <p:blipFill rotWithShape="1">
          <a:blip r:embed="rId5">
            <a:alphaModFix/>
          </a:blip>
          <a:srcRect/>
          <a:stretch/>
        </p:blipFill>
        <p:spPr>
          <a:xfrm>
            <a:off x="1428728" y="1928801"/>
            <a:ext cx="6215106" cy="4636132"/>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p:nvPr>
        </p:nvSpPr>
        <p:spPr>
          <a:xfrm>
            <a:off x="457200" y="553750"/>
            <a:ext cx="8229600" cy="584774"/>
          </a:xfrm>
          <a:prstGeom prst="rect">
            <a:avLst/>
          </a:prstGeom>
          <a:noFill/>
          <a:ln>
            <a:noFill/>
          </a:ln>
          <a:effectLst>
            <a:outerShdw blurRad="25399" dist="12700" dir="5400000" algn="t" rotWithShape="0">
              <a:srgbClr val="000000">
                <a:alpha val="49803"/>
              </a:srgbClr>
            </a:outerShdw>
          </a:effectLst>
        </p:spPr>
        <p:txBody>
          <a:bodyPr lIns="91425" tIns="45700" rIns="91425" bIns="45700" anchor="ctr" anchorCtr="0">
            <a:noAutofit/>
          </a:bodyPr>
          <a:lstStyle/>
          <a:p>
            <a:pPr marL="0" marR="0" lvl="0" indent="0" algn="ctr" rtl="0">
              <a:spcBef>
                <a:spcPts val="0"/>
              </a:spcBef>
              <a:buClr>
                <a:srgbClr val="F4F0E2"/>
              </a:buClr>
              <a:buSzPct val="25000"/>
              <a:buFont typeface="Calibri"/>
              <a:buNone/>
            </a:pPr>
            <a:r>
              <a:rPr lang="el-GR" sz="3200" b="1" i="0" u="none" strike="noStrike" cap="none">
                <a:solidFill>
                  <a:srgbClr val="F4F0E2"/>
                </a:solidFill>
                <a:latin typeface="Calibri"/>
                <a:ea typeface="Calibri"/>
                <a:cs typeface="Calibri"/>
                <a:sym typeface="Calibri"/>
              </a:rPr>
              <a:t>Μηχανήματα – Οχήματα Γραμμής </a:t>
            </a:r>
          </a:p>
        </p:txBody>
      </p:sp>
      <p:pic>
        <p:nvPicPr>
          <p:cNvPr id="535" name="Shape 535" descr="20160920_151437"/>
          <p:cNvPicPr preferRelativeResize="0">
            <a:picLocks noGrp="1"/>
          </p:cNvPicPr>
          <p:nvPr>
            <p:ph type="body" idx="1"/>
          </p:nvPr>
        </p:nvPicPr>
        <p:blipFill rotWithShape="1">
          <a:blip r:embed="rId3">
            <a:alphaModFix/>
          </a:blip>
          <a:srcRect/>
          <a:stretch/>
        </p:blipFill>
        <p:spPr>
          <a:xfrm>
            <a:off x="548922" y="1600200"/>
            <a:ext cx="8046155" cy="4525963"/>
          </a:xfrm>
          <a:prstGeom prst="rect">
            <a:avLst/>
          </a:prstGeom>
          <a:noFill/>
          <a:ln w="9525" cap="flat" cmpd="dbl">
            <a:solidFill>
              <a:schemeClr val="dk1"/>
            </a:solidFill>
            <a:prstDash val="solid"/>
            <a:miter/>
            <a:headEnd type="none" w="med" len="med"/>
            <a:tailEnd type="none" w="med" len="me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40" name="Shape 540"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541" name="Shape 541"/>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
        <p:nvSpPr>
          <p:cNvPr id="542" name="Shape 542"/>
          <p:cNvSpPr/>
          <p:nvPr/>
        </p:nvSpPr>
        <p:spPr>
          <a:xfrm>
            <a:off x="179511" y="1500174"/>
            <a:ext cx="8678767" cy="1477328"/>
          </a:xfrm>
          <a:prstGeom prst="rect">
            <a:avLst/>
          </a:prstGeom>
          <a:noFill/>
          <a:ln>
            <a:noFill/>
          </a:ln>
        </p:spPr>
        <p:txBody>
          <a:bodyPr lIns="91425" tIns="45700" rIns="91425" bIns="45700" anchor="ctr" anchorCtr="0">
            <a:noAutofit/>
          </a:bodyPr>
          <a:lstStyle/>
          <a:p>
            <a:pPr marL="0" marR="0" lvl="0" indent="0" algn="just" rtl="0">
              <a:spcBef>
                <a:spcPts val="0"/>
              </a:spcBef>
              <a:buSzPct val="25000"/>
              <a:buNone/>
            </a:pPr>
            <a:r>
              <a:rPr lang="el-GR" sz="1800">
                <a:solidFill>
                  <a:schemeClr val="dk1"/>
                </a:solidFill>
                <a:latin typeface="Calibri"/>
                <a:ea typeface="Calibri"/>
                <a:cs typeface="Calibri"/>
                <a:sym typeface="Calibri"/>
              </a:rPr>
              <a:t>Tροχιοδικό πολυμηχάνημα για την εκτέλεση μεγάλου αριθμού σιδηροδρομικών εργασιών όπως υπογόμωση γραμμής, αντικατάσταση-τοποθέτηση στρωτήρων, αντικατάσταση-τοποθέτηση σιδηροτροχιών, μεταφορά σιδηροδρομικών υλικών, καθαρισμός αλλαγών, εκχιονισμός, ανύψωση προσωπικού. Μπορεί να χρησιμοποιηθεί σε εργασίες κατασκευής και συντήρησης της γραμμής.  </a:t>
            </a:r>
          </a:p>
        </p:txBody>
      </p:sp>
      <p:pic>
        <p:nvPicPr>
          <p:cNvPr id="543" name="Shape 543" descr="Αποτέλεσμα εικόνας για huddig rail"/>
          <p:cNvPicPr preferRelativeResize="0"/>
          <p:nvPr/>
        </p:nvPicPr>
        <p:blipFill rotWithShape="1">
          <a:blip r:embed="rId4">
            <a:alphaModFix/>
          </a:blip>
          <a:srcRect/>
          <a:stretch/>
        </p:blipFill>
        <p:spPr>
          <a:xfrm>
            <a:off x="828995" y="3053185"/>
            <a:ext cx="7486008" cy="3707999"/>
          </a:xfrm>
          <a:prstGeom prst="rect">
            <a:avLst/>
          </a:prstGeom>
          <a:noFill/>
          <a:ln>
            <a:noFill/>
          </a:ln>
          <a:effectLst>
            <a:outerShdw blurRad="190500" algn="tl" rotWithShape="0">
              <a:srgbClr val="000000">
                <a:alpha val="69803"/>
              </a:srgbClr>
            </a:outerShdw>
          </a:effectLst>
        </p:spPr>
      </p:pic>
      <p:pic>
        <p:nvPicPr>
          <p:cNvPr id="544" name="Shape 544" descr="http://www.huddig.com/imagegen.ashx?image=/media/1008/header-logotype.png&amp;width=225"/>
          <p:cNvPicPr preferRelativeResize="0"/>
          <p:nvPr/>
        </p:nvPicPr>
        <p:blipFill rotWithShape="1">
          <a:blip r:embed="rId5">
            <a:alphaModFix/>
          </a:blip>
          <a:srcRect/>
          <a:stretch/>
        </p:blipFill>
        <p:spPr>
          <a:xfrm>
            <a:off x="6804247" y="188640"/>
            <a:ext cx="2143125" cy="371474"/>
          </a:xfrm>
          <a:prstGeom prst="rect">
            <a:avLst/>
          </a:prstGeom>
          <a:noFill/>
          <a:ln>
            <a:noFill/>
          </a:ln>
        </p:spPr>
      </p:pic>
      <p:sp>
        <p:nvSpPr>
          <p:cNvPr id="545" name="Shape 545"/>
          <p:cNvSpPr/>
          <p:nvPr/>
        </p:nvSpPr>
        <p:spPr>
          <a:xfrm>
            <a:off x="142843" y="1052736"/>
            <a:ext cx="4606454" cy="461664"/>
          </a:xfrm>
          <a:prstGeom prst="rect">
            <a:avLst/>
          </a:prstGeom>
          <a:noFill/>
          <a:ln>
            <a:noFill/>
          </a:ln>
        </p:spPr>
        <p:txBody>
          <a:bodyPr lIns="91425" tIns="45700" rIns="91425" bIns="45700" anchor="t" anchorCtr="0">
            <a:noAutofit/>
          </a:bodyPr>
          <a:lstStyle/>
          <a:p>
            <a:pPr marL="1828800" marR="0" lvl="4" indent="-1828800" algn="just" rtl="0">
              <a:spcBef>
                <a:spcPts val="0"/>
              </a:spcBef>
              <a:spcAft>
                <a:spcPts val="0"/>
              </a:spcAft>
              <a:buSzPct val="25000"/>
              <a:buNone/>
            </a:pPr>
            <a:r>
              <a:rPr lang="el-GR" sz="2400" b="1" i="0" u="none" strike="noStrike" cap="none">
                <a:solidFill>
                  <a:srgbClr val="953734"/>
                </a:solidFill>
                <a:latin typeface="Calibri"/>
                <a:ea typeface="Calibri"/>
                <a:cs typeface="Calibri"/>
                <a:sym typeface="Calibri"/>
              </a:rPr>
              <a:t>TΡΟΧΙΟΔΙΚΑ  ΠΟΛΥMHXANHMAΤΑ</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Shape 550"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551" name="Shape 551"/>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
        <p:nvSpPr>
          <p:cNvPr id="552" name="Shape 552"/>
          <p:cNvSpPr/>
          <p:nvPr/>
        </p:nvSpPr>
        <p:spPr>
          <a:xfrm>
            <a:off x="179511" y="1139595"/>
            <a:ext cx="8535892" cy="646331"/>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l-GR" sz="1800">
                <a:solidFill>
                  <a:schemeClr val="dk1"/>
                </a:solidFill>
                <a:latin typeface="Calibri"/>
                <a:ea typeface="Calibri"/>
                <a:cs typeface="Calibri"/>
                <a:sym typeface="Calibri"/>
              </a:rPr>
              <a:t>Tροχιοδικά μηχανήματα για την εκτέλεση εργασιών εκχόρτωσης και κλαδέματος μεγάλων δέντρων. 	</a:t>
            </a:r>
          </a:p>
        </p:txBody>
      </p:sp>
      <p:sp>
        <p:nvSpPr>
          <p:cNvPr id="553" name="Shape 553"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54" name="Shape 554"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55" name="Shape 555"/>
          <p:cNvSpPr/>
          <p:nvPr/>
        </p:nvSpPr>
        <p:spPr>
          <a:xfrm>
            <a:off x="8100392" y="116631"/>
            <a:ext cx="686450"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1">
              <a:solidFill>
                <a:schemeClr val="dk1"/>
              </a:solidFill>
              <a:latin typeface="Calibri"/>
              <a:ea typeface="Calibri"/>
              <a:cs typeface="Calibri"/>
              <a:sym typeface="Calibri"/>
            </a:endParaRPr>
          </a:p>
        </p:txBody>
      </p:sp>
      <p:sp>
        <p:nvSpPr>
          <p:cNvPr id="556" name="Shape 556"/>
          <p:cNvSpPr/>
          <p:nvPr/>
        </p:nvSpPr>
        <p:spPr>
          <a:xfrm>
            <a:off x="7429520" y="214289"/>
            <a:ext cx="1428759" cy="36933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l-GR" sz="1800" b="1">
                <a:solidFill>
                  <a:schemeClr val="dk1"/>
                </a:solidFill>
                <a:latin typeface="Algerian"/>
                <a:ea typeface="Algerian"/>
                <a:cs typeface="Algerian"/>
                <a:sym typeface="Algerian"/>
              </a:rPr>
              <a:t>	</a:t>
            </a:r>
          </a:p>
        </p:txBody>
      </p:sp>
      <p:pic>
        <p:nvPicPr>
          <p:cNvPr id="557" name="Shape 557" descr="Σχετική εικόνα"/>
          <p:cNvPicPr preferRelativeResize="0"/>
          <p:nvPr/>
        </p:nvPicPr>
        <p:blipFill rotWithShape="1">
          <a:blip r:embed="rId4">
            <a:alphaModFix/>
          </a:blip>
          <a:srcRect/>
          <a:stretch/>
        </p:blipFill>
        <p:spPr>
          <a:xfrm>
            <a:off x="214282" y="3786189"/>
            <a:ext cx="4286280" cy="2714644"/>
          </a:xfrm>
          <a:prstGeom prst="rect">
            <a:avLst/>
          </a:prstGeom>
          <a:noFill/>
          <a:ln>
            <a:noFill/>
          </a:ln>
          <a:effectLst>
            <a:outerShdw blurRad="190500" algn="tl" rotWithShape="0">
              <a:srgbClr val="000000">
                <a:alpha val="69803"/>
              </a:srgbClr>
            </a:outerShdw>
          </a:effectLst>
        </p:spPr>
      </p:pic>
      <p:pic>
        <p:nvPicPr>
          <p:cNvPr id="558" name="Shape 558" descr="Αποτέλεσμα εικόνας"/>
          <p:cNvPicPr preferRelativeResize="0"/>
          <p:nvPr/>
        </p:nvPicPr>
        <p:blipFill rotWithShape="1">
          <a:blip r:embed="rId5">
            <a:alphaModFix/>
          </a:blip>
          <a:srcRect/>
          <a:stretch/>
        </p:blipFill>
        <p:spPr>
          <a:xfrm>
            <a:off x="4714876" y="2357430"/>
            <a:ext cx="4143403" cy="2857519"/>
          </a:xfrm>
          <a:prstGeom prst="rect">
            <a:avLst/>
          </a:prstGeom>
          <a:noFill/>
          <a:ln>
            <a:noFill/>
          </a:ln>
          <a:effectLst>
            <a:outerShdw blurRad="190500" algn="tl" rotWithShape="0">
              <a:srgbClr val="000000">
                <a:alpha val="69803"/>
              </a:srgbClr>
            </a:outerShdw>
          </a:effectLst>
        </p:spPr>
      </p:pic>
      <p:pic>
        <p:nvPicPr>
          <p:cNvPr id="559" name="Shape 559" descr="Logo Zwiehoff GmbH"/>
          <p:cNvPicPr preferRelativeResize="0"/>
          <p:nvPr/>
        </p:nvPicPr>
        <p:blipFill rotWithShape="1">
          <a:blip r:embed="rId6">
            <a:alphaModFix/>
          </a:blip>
          <a:srcRect/>
          <a:stretch/>
        </p:blipFill>
        <p:spPr>
          <a:xfrm>
            <a:off x="7358082" y="214289"/>
            <a:ext cx="1314449" cy="857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p:cNvPicPr preferRelativeResize="0"/>
          <p:nvPr/>
        </p:nvPicPr>
        <p:blipFill rotWithShape="1">
          <a:blip r:embed="rId3">
            <a:alphaModFix/>
          </a:blip>
          <a:srcRect/>
          <a:stretch/>
        </p:blipFill>
        <p:spPr>
          <a:xfrm>
            <a:off x="1428728" y="2046285"/>
            <a:ext cx="6286544" cy="4454548"/>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pic>
      <p:sp>
        <p:nvSpPr>
          <p:cNvPr id="120" name="Shape 120"/>
          <p:cNvSpPr txBox="1"/>
          <p:nvPr/>
        </p:nvSpPr>
        <p:spPr>
          <a:xfrm>
            <a:off x="964380" y="285728"/>
            <a:ext cx="7215238" cy="584774"/>
          </a:xfrm>
          <a:prstGeom prst="rect">
            <a:avLst/>
          </a:prstGeom>
          <a:noFill/>
          <a:ln>
            <a:noFill/>
          </a:ln>
          <a:effectLst>
            <a:outerShdw blurRad="25399" dist="12700" dir="5400000" algn="t" rotWithShape="0">
              <a:srgbClr val="000000">
                <a:alpha val="49803"/>
              </a:srgbClr>
            </a:outerShdw>
          </a:effectLst>
        </p:spPr>
        <p:txBody>
          <a:bodyPr lIns="91425" tIns="45700" rIns="91425" bIns="45700" anchor="t" anchorCtr="0">
            <a:noAutofit/>
          </a:bodyPr>
          <a:lstStyle/>
          <a:p>
            <a:pPr marL="0" marR="0" lvl="0" indent="0" algn="ctr" rtl="0">
              <a:spcBef>
                <a:spcPts val="0"/>
              </a:spcBef>
              <a:buSzPct val="25000"/>
              <a:buNone/>
            </a:pPr>
            <a:r>
              <a:rPr lang="el-GR" sz="3200" b="1" i="0" u="none" strike="noStrike" cap="none">
                <a:solidFill>
                  <a:srgbClr val="F4F0E2"/>
                </a:solidFill>
                <a:latin typeface="Calibri"/>
                <a:ea typeface="Calibri"/>
                <a:cs typeface="Calibri"/>
                <a:sym typeface="Calibri"/>
              </a:rPr>
              <a:t>Η Έκθεση το 2016</a:t>
            </a:r>
          </a:p>
        </p:txBody>
      </p:sp>
      <p:sp>
        <p:nvSpPr>
          <p:cNvPr id="121" name="Shape 121"/>
          <p:cNvSpPr/>
          <p:nvPr/>
        </p:nvSpPr>
        <p:spPr>
          <a:xfrm>
            <a:off x="571472" y="1000108"/>
            <a:ext cx="8001055" cy="923329"/>
          </a:xfrm>
          <a:prstGeom prst="rect">
            <a:avLst/>
          </a:prstGeom>
          <a:noFill/>
          <a:ln>
            <a:noFill/>
          </a:ln>
          <a:effectLst>
            <a:outerShdw dist="12700" dir="2700000" algn="tl" rotWithShape="0">
              <a:srgbClr val="000000">
                <a:alpha val="14901"/>
              </a:srgbClr>
            </a:outerShdw>
          </a:effectLst>
        </p:spPr>
        <p:txBody>
          <a:bodyPr lIns="91425" tIns="45700" rIns="91425" bIns="45700" anchor="t" anchorCtr="0">
            <a:noAutofit/>
          </a:bodyPr>
          <a:lstStyle/>
          <a:p>
            <a:pPr marL="0" marR="0" lvl="0" indent="0" algn="ctr" rtl="0">
              <a:spcBef>
                <a:spcPts val="0"/>
              </a:spcBef>
              <a:buSzPct val="25000"/>
              <a:buNone/>
            </a:pPr>
            <a:r>
              <a:rPr lang="el-GR" sz="1800" b="0" i="0" u="none" strike="noStrike" cap="none">
                <a:solidFill>
                  <a:schemeClr val="dk1"/>
                </a:solidFill>
                <a:latin typeface="Calibri"/>
                <a:ea typeface="Calibri"/>
                <a:cs typeface="Calibri"/>
                <a:sym typeface="Calibri"/>
              </a:rPr>
              <a:t>Η φετινή  Έκθεση κατελάμβανε συνολικά 200,000 m² εσωτερικού χώρου,  διαμορφωμένο σε 41 αίθουσες και χωρισμένο σε 5 διαφορετικές κατηγορίες τεχνολογίας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Shape 564"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565" name="Shape 565"/>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
        <p:nvSpPr>
          <p:cNvPr id="566" name="Shape 566"/>
          <p:cNvSpPr/>
          <p:nvPr/>
        </p:nvSpPr>
        <p:spPr>
          <a:xfrm>
            <a:off x="179511" y="1139595"/>
            <a:ext cx="3892422" cy="646331"/>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l-GR" sz="1800">
                <a:solidFill>
                  <a:schemeClr val="dk1"/>
                </a:solidFill>
                <a:latin typeface="Calibri"/>
                <a:ea typeface="Calibri"/>
                <a:cs typeface="Calibri"/>
                <a:sym typeface="Calibri"/>
              </a:rPr>
              <a:t>Γερανοδρεζίνα συντήρησης γραμμής VMT 900 </a:t>
            </a:r>
          </a:p>
        </p:txBody>
      </p:sp>
      <p:sp>
        <p:nvSpPr>
          <p:cNvPr id="567" name="Shape 567"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68" name="Shape 568"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69" name="Shape 569"/>
          <p:cNvSpPr/>
          <p:nvPr/>
        </p:nvSpPr>
        <p:spPr>
          <a:xfrm>
            <a:off x="8100392" y="116631"/>
            <a:ext cx="686450"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1">
              <a:solidFill>
                <a:schemeClr val="dk1"/>
              </a:solidFill>
              <a:latin typeface="Calibri"/>
              <a:ea typeface="Calibri"/>
              <a:cs typeface="Calibri"/>
              <a:sym typeface="Calibri"/>
            </a:endParaRPr>
          </a:p>
        </p:txBody>
      </p:sp>
      <p:sp>
        <p:nvSpPr>
          <p:cNvPr id="570" name="Shape 570"/>
          <p:cNvSpPr/>
          <p:nvPr/>
        </p:nvSpPr>
        <p:spPr>
          <a:xfrm>
            <a:off x="7429520" y="214289"/>
            <a:ext cx="1428759" cy="36933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l-GR" sz="1800" b="1">
                <a:solidFill>
                  <a:schemeClr val="dk1"/>
                </a:solidFill>
                <a:latin typeface="Algerian"/>
                <a:ea typeface="Algerian"/>
                <a:cs typeface="Algerian"/>
                <a:sym typeface="Algerian"/>
              </a:rPr>
              <a:t>	</a:t>
            </a:r>
          </a:p>
        </p:txBody>
      </p:sp>
      <p:pic>
        <p:nvPicPr>
          <p:cNvPr id="571" name="Shape 571" descr="C:\Users\e.hristogiannis\Desktop\vmt-900-.jpg"/>
          <p:cNvPicPr preferRelativeResize="0"/>
          <p:nvPr/>
        </p:nvPicPr>
        <p:blipFill rotWithShape="1">
          <a:blip r:embed="rId4">
            <a:alphaModFix/>
          </a:blip>
          <a:srcRect/>
          <a:stretch/>
        </p:blipFill>
        <p:spPr>
          <a:xfrm>
            <a:off x="214282" y="1928801"/>
            <a:ext cx="4214841" cy="4214841"/>
          </a:xfrm>
          <a:prstGeom prst="rect">
            <a:avLst/>
          </a:prstGeom>
          <a:noFill/>
          <a:ln>
            <a:noFill/>
          </a:ln>
        </p:spPr>
      </p:pic>
      <p:sp>
        <p:nvSpPr>
          <p:cNvPr id="572" name="Shape 572"/>
          <p:cNvSpPr/>
          <p:nvPr/>
        </p:nvSpPr>
        <p:spPr>
          <a:xfrm>
            <a:off x="4572000" y="1643050"/>
            <a:ext cx="4357718" cy="3200875"/>
          </a:xfrm>
          <a:prstGeom prst="rect">
            <a:avLst/>
          </a:prstGeom>
          <a:noFill/>
          <a:ln>
            <a:noFill/>
          </a:ln>
        </p:spPr>
        <p:txBody>
          <a:bodyPr lIns="91425" tIns="45700" rIns="91425" bIns="45700" anchor="t" anchorCtr="0">
            <a:noAutofit/>
          </a:bodyPr>
          <a:lstStyle/>
          <a:p>
            <a:pPr marL="266700" marR="0" lvl="0" indent="-266700" algn="l" rtl="0">
              <a:spcBef>
                <a:spcPts val="0"/>
              </a:spcBef>
              <a:spcAft>
                <a:spcPts val="0"/>
              </a:spcAft>
              <a:buClr>
                <a:schemeClr val="dk1"/>
              </a:buClr>
              <a:buSzPct val="100000"/>
              <a:buFont typeface="Noto Sans Symbols"/>
              <a:buChar char="✓"/>
            </a:pPr>
            <a:r>
              <a:rPr lang="el-GR" sz="1800">
                <a:solidFill>
                  <a:schemeClr val="dk1"/>
                </a:solidFill>
                <a:latin typeface="Calibri"/>
                <a:ea typeface="Calibri"/>
                <a:cs typeface="Calibri"/>
                <a:sym typeface="Calibri"/>
              </a:rPr>
              <a:t>Ιπποδύναμη 370 έως 500 HP</a:t>
            </a:r>
          </a:p>
          <a:p>
            <a:pPr marL="266700" marR="0" lvl="0" indent="-266700" algn="l" rtl="0">
              <a:spcBef>
                <a:spcPts val="1200"/>
              </a:spcBef>
              <a:spcAft>
                <a:spcPts val="0"/>
              </a:spcAft>
              <a:buClr>
                <a:schemeClr val="dk1"/>
              </a:buClr>
              <a:buSzPct val="100000"/>
              <a:buFont typeface="Noto Sans Symbols"/>
              <a:buChar char="✓"/>
            </a:pPr>
            <a:r>
              <a:rPr lang="el-GR" sz="1800">
                <a:solidFill>
                  <a:schemeClr val="dk1"/>
                </a:solidFill>
                <a:latin typeface="Calibri"/>
                <a:ea typeface="Calibri"/>
                <a:cs typeface="Calibri"/>
                <a:sym typeface="Calibri"/>
              </a:rPr>
              <a:t> Ταχύτητα  100 km/h </a:t>
            </a:r>
          </a:p>
          <a:p>
            <a:pPr marL="266700" marR="0" lvl="0" indent="-266700" algn="l" rtl="0">
              <a:spcBef>
                <a:spcPts val="1200"/>
              </a:spcBef>
              <a:spcAft>
                <a:spcPts val="0"/>
              </a:spcAft>
              <a:buClr>
                <a:schemeClr val="dk1"/>
              </a:buClr>
              <a:buSzPct val="100000"/>
              <a:buFont typeface="Noto Sans Symbols"/>
              <a:buChar char="✓"/>
            </a:pPr>
            <a:r>
              <a:rPr lang="el-GR" sz="1800">
                <a:solidFill>
                  <a:schemeClr val="dk1"/>
                </a:solidFill>
                <a:latin typeface="Calibri"/>
                <a:ea typeface="Calibri"/>
                <a:cs typeface="Calibri"/>
                <a:sym typeface="Calibri"/>
              </a:rPr>
              <a:t> Έλξη 250 t με 60 km/h χωρίς κατά μήκος κλίση και 140 t σε κλίση 20‰ </a:t>
            </a:r>
          </a:p>
          <a:p>
            <a:pPr marL="266700" marR="0" lvl="0" indent="-266700" algn="l" rtl="0">
              <a:spcBef>
                <a:spcPts val="1200"/>
              </a:spcBef>
              <a:spcAft>
                <a:spcPts val="0"/>
              </a:spcAft>
              <a:buClr>
                <a:schemeClr val="dk1"/>
              </a:buClr>
              <a:buSzPct val="100000"/>
              <a:buFont typeface="Noto Sans Symbols"/>
              <a:buChar char="✓"/>
            </a:pPr>
            <a:r>
              <a:rPr lang="el-GR" sz="1800">
                <a:solidFill>
                  <a:schemeClr val="dk1"/>
                </a:solidFill>
                <a:latin typeface="Calibri"/>
                <a:ea typeface="Calibri"/>
                <a:cs typeface="Calibri"/>
                <a:sym typeface="Calibri"/>
              </a:rPr>
              <a:t>Γερανός ανυψωτικής ικανότητας 16 t</a:t>
            </a:r>
          </a:p>
          <a:p>
            <a:pPr marL="266700" marR="0" lvl="0" indent="-266700" algn="l" rtl="0">
              <a:spcBef>
                <a:spcPts val="1200"/>
              </a:spcBef>
              <a:spcAft>
                <a:spcPts val="0"/>
              </a:spcAft>
              <a:buClr>
                <a:schemeClr val="dk1"/>
              </a:buClr>
              <a:buSzPct val="100000"/>
              <a:buFont typeface="Noto Sans Symbols"/>
              <a:buChar char="✓"/>
            </a:pPr>
            <a:r>
              <a:rPr lang="el-GR" sz="1800">
                <a:solidFill>
                  <a:schemeClr val="dk1"/>
                </a:solidFill>
                <a:latin typeface="Calibri"/>
                <a:ea typeface="Calibri"/>
                <a:cs typeface="Calibri"/>
                <a:sym typeface="Calibri"/>
              </a:rPr>
              <a:t>Πλατφόρμα 18 m2 και καμπίνα 15 θέσεων </a:t>
            </a:r>
            <a:br>
              <a:rPr lang="el-GR" sz="1800">
                <a:solidFill>
                  <a:schemeClr val="dk1"/>
                </a:solidFill>
                <a:latin typeface="Calibri"/>
                <a:ea typeface="Calibri"/>
                <a:cs typeface="Calibri"/>
                <a:sym typeface="Calibri"/>
              </a:rPr>
            </a:br>
            <a:br>
              <a:rPr lang="el-GR" sz="1800">
                <a:solidFill>
                  <a:schemeClr val="dk1"/>
                </a:solidFill>
                <a:latin typeface="Calibri"/>
                <a:ea typeface="Calibri"/>
                <a:cs typeface="Calibri"/>
                <a:sym typeface="Calibri"/>
              </a:rPr>
            </a:br>
            <a:endParaRPr lang="el-GR" sz="1800">
              <a:solidFill>
                <a:schemeClr val="dk1"/>
              </a:solidFill>
              <a:latin typeface="Calibri"/>
              <a:ea typeface="Calibri"/>
              <a:cs typeface="Calibri"/>
              <a:sym typeface="Calibri"/>
            </a:endParaRPr>
          </a:p>
        </p:txBody>
      </p:sp>
      <p:pic>
        <p:nvPicPr>
          <p:cNvPr id="573" name="Shape 573" descr="GEISMAR"/>
          <p:cNvPicPr preferRelativeResize="0"/>
          <p:nvPr/>
        </p:nvPicPr>
        <p:blipFill rotWithShape="1">
          <a:blip r:embed="rId5">
            <a:alphaModFix/>
          </a:blip>
          <a:srcRect/>
          <a:stretch/>
        </p:blipFill>
        <p:spPr>
          <a:xfrm>
            <a:off x="6715139" y="428604"/>
            <a:ext cx="1728191" cy="648071"/>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pic>
        <p:nvPicPr>
          <p:cNvPr id="578" name="Shape 578"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579" name="Shape 579"/>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
        <p:nvSpPr>
          <p:cNvPr id="580" name="Shape 580"/>
          <p:cNvSpPr/>
          <p:nvPr/>
        </p:nvSpPr>
        <p:spPr>
          <a:xfrm>
            <a:off x="251519" y="1014225"/>
            <a:ext cx="8496944" cy="1200329"/>
          </a:xfrm>
          <a:prstGeom prst="rect">
            <a:avLst/>
          </a:prstGeom>
          <a:noFill/>
          <a:ln>
            <a:noFill/>
          </a:ln>
        </p:spPr>
        <p:txBody>
          <a:bodyPr lIns="91425" tIns="45700" rIns="91425" bIns="45700" anchor="ctr" anchorCtr="0">
            <a:noAutofit/>
          </a:bodyPr>
          <a:lstStyle/>
          <a:p>
            <a:pPr marL="0" marR="0" lvl="0" indent="0" algn="just" rtl="0">
              <a:spcBef>
                <a:spcPts val="0"/>
              </a:spcBef>
              <a:spcAft>
                <a:spcPts val="0"/>
              </a:spcAft>
              <a:buSzPct val="25000"/>
              <a:buNone/>
            </a:pPr>
            <a:r>
              <a:rPr lang="el-GR" sz="1800">
                <a:solidFill>
                  <a:schemeClr val="dk1"/>
                </a:solidFill>
                <a:latin typeface="Calibri"/>
                <a:ea typeface="Calibri"/>
                <a:cs typeface="Calibri"/>
                <a:sym typeface="Calibri"/>
              </a:rPr>
              <a:t>Όχημα UNIMAT 09-32/4S DYNAMIC E3 οριζοντιογραφικής και υψομετρικής τακτοποίησης αλλαγών (turnout tamping machine) νέας υβριδικής τεχνολογίας (Ντίζελ και ηλεκτροκίνητο) με σύστημα μείωσης έκλυσης θορύβου, της Plasser &amp; Theurer.</a:t>
            </a:r>
          </a:p>
          <a:p>
            <a:pPr marL="0" marR="0" lvl="0" indent="0" algn="just" rtl="0">
              <a:spcBef>
                <a:spcPts val="0"/>
              </a:spcBef>
              <a:spcAft>
                <a:spcPts val="0"/>
              </a:spcAft>
              <a:buSzPct val="25000"/>
              <a:buNone/>
            </a:pPr>
            <a:r>
              <a:rPr lang="el-GR" sz="1800">
                <a:solidFill>
                  <a:schemeClr val="dk1"/>
                </a:solidFill>
                <a:latin typeface="Calibri"/>
                <a:ea typeface="Calibri"/>
                <a:cs typeface="Calibri"/>
                <a:sym typeface="Calibri"/>
              </a:rPr>
              <a:t> </a:t>
            </a:r>
          </a:p>
        </p:txBody>
      </p:sp>
      <p:pic>
        <p:nvPicPr>
          <p:cNvPr id="581" name="Shape 581" descr="D:\MY PICTURES\NIKON D5200 DSLR PRO\NEW FOR SELECTING BEST PHOTOS\BERLIN 19-23 SEP 2016\DSC_4041.JPG"/>
          <p:cNvPicPr preferRelativeResize="0"/>
          <p:nvPr/>
        </p:nvPicPr>
        <p:blipFill rotWithShape="1">
          <a:blip r:embed="rId4">
            <a:alphaModFix/>
          </a:blip>
          <a:srcRect/>
          <a:stretch/>
        </p:blipFill>
        <p:spPr>
          <a:xfrm>
            <a:off x="251519" y="2188333"/>
            <a:ext cx="4320480" cy="3303201"/>
          </a:xfrm>
          <a:prstGeom prst="rect">
            <a:avLst/>
          </a:prstGeom>
          <a:solidFill>
            <a:srgbClr val="ECECEC"/>
          </a:solidFill>
          <a:ln w="889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sp>
        <p:nvSpPr>
          <p:cNvPr id="582" name="Shape 582" descr="Logo Plasser &amp; Theurer"/>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583" name="Shape 583" descr="F:\KOSTAS_EM120\Innotrans2016\20-9-2016\DSC03262.JPG"/>
          <p:cNvPicPr preferRelativeResize="0"/>
          <p:nvPr/>
        </p:nvPicPr>
        <p:blipFill rotWithShape="1">
          <a:blip r:embed="rId5">
            <a:alphaModFix/>
          </a:blip>
          <a:srcRect/>
          <a:stretch/>
        </p:blipFill>
        <p:spPr>
          <a:xfrm>
            <a:off x="4644007" y="2188333"/>
            <a:ext cx="4104456" cy="3312367"/>
          </a:xfrm>
          <a:prstGeom prst="rect">
            <a:avLst/>
          </a:prstGeom>
          <a:solidFill>
            <a:srgbClr val="ECECEC"/>
          </a:solidFill>
          <a:ln w="889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pic>
        <p:nvPicPr>
          <p:cNvPr id="584" name="Shape 584"/>
          <p:cNvPicPr preferRelativeResize="0"/>
          <p:nvPr/>
        </p:nvPicPr>
        <p:blipFill rotWithShape="1">
          <a:blip r:embed="rId6">
            <a:alphaModFix/>
          </a:blip>
          <a:srcRect/>
          <a:stretch/>
        </p:blipFill>
        <p:spPr>
          <a:xfrm>
            <a:off x="6732239" y="188640"/>
            <a:ext cx="2290762" cy="3529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pic>
        <p:nvPicPr>
          <p:cNvPr id="589" name="Shape 589"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590" name="Shape 590"/>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
        <p:nvSpPr>
          <p:cNvPr id="591" name="Shape 591"/>
          <p:cNvSpPr/>
          <p:nvPr/>
        </p:nvSpPr>
        <p:spPr>
          <a:xfrm>
            <a:off x="196611" y="1000108"/>
            <a:ext cx="8750776" cy="646331"/>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l-GR" sz="1800">
                <a:solidFill>
                  <a:schemeClr val="dk1"/>
                </a:solidFill>
                <a:latin typeface="Calibri"/>
                <a:ea typeface="Calibri"/>
                <a:cs typeface="Calibri"/>
                <a:sym typeface="Calibri"/>
              </a:rPr>
              <a:t>EMU υψηλών ταχυτήτων, της STADLER, με δυνατότητα άμεσης πρόσβασης σε αποβάθρες ύψους 55 αλλά και 76 cm. </a:t>
            </a:r>
          </a:p>
        </p:txBody>
      </p:sp>
      <p:sp>
        <p:nvSpPr>
          <p:cNvPr id="592" name="Shape 592"/>
          <p:cNvSpPr/>
          <p:nvPr/>
        </p:nvSpPr>
        <p:spPr>
          <a:xfrm>
            <a:off x="7429520" y="119697"/>
            <a:ext cx="1473800"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l-GR" sz="2800" b="1">
                <a:solidFill>
                  <a:srgbClr val="538CD5"/>
                </a:solidFill>
                <a:latin typeface="Calibri"/>
                <a:ea typeface="Calibri"/>
                <a:cs typeface="Calibri"/>
                <a:sym typeface="Calibri"/>
              </a:rPr>
              <a:t>STADLER</a:t>
            </a:r>
          </a:p>
        </p:txBody>
      </p:sp>
      <p:sp>
        <p:nvSpPr>
          <p:cNvPr id="593" name="Shape 593" descr="Αποτέλεσμα εικόνας για stadler rail"/>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594" name="Shape 594" descr="I:\NEW PHOTOS\NEW FOR SELECTING BEST PHOTOS\BERLIN 19-23 SEP 2016\DSC_4039.JPG"/>
          <p:cNvPicPr preferRelativeResize="0"/>
          <p:nvPr/>
        </p:nvPicPr>
        <p:blipFill rotWithShape="1">
          <a:blip r:embed="rId4">
            <a:alphaModFix/>
          </a:blip>
          <a:srcRect/>
          <a:stretch/>
        </p:blipFill>
        <p:spPr>
          <a:xfrm>
            <a:off x="341771" y="1855148"/>
            <a:ext cx="8460456" cy="4787999"/>
          </a:xfrm>
          <a:prstGeom prst="round2DiagRect">
            <a:avLst>
              <a:gd name="adj1" fmla="val 16667"/>
              <a:gd name="adj2" fmla="val 0"/>
            </a:avLst>
          </a:prstGeom>
          <a:noFill/>
          <a:ln w="88900" cap="sq" cmpd="sng">
            <a:solidFill>
              <a:srgbClr val="FFFFFF"/>
            </a:solidFill>
            <a:prstDash val="solid"/>
            <a:miter/>
            <a:headEnd type="none" w="med" len="med"/>
            <a:tailEnd type="none" w="med" len="med"/>
          </a:ln>
          <a:effectLst>
            <a:outerShdw blurRad="254000" algn="tl" rotWithShape="0">
              <a:srgbClr val="000000">
                <a:alpha val="42745"/>
              </a:srgbClr>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7000"/>
          </a:blip>
          <a:tile tx="0" ty="0" sx="100000" sy="100000" flip="none" algn="tl"/>
        </a:blipFill>
        <a:effectLst/>
      </p:bgPr>
    </p:bg>
    <p:spTree>
      <p:nvGrpSpPr>
        <p:cNvPr id="1" name="Shape 598"/>
        <p:cNvGrpSpPr/>
        <p:nvPr/>
      </p:nvGrpSpPr>
      <p:grpSpPr>
        <a:xfrm>
          <a:off x="0" y="0"/>
          <a:ext cx="0" cy="0"/>
          <a:chOff x="0" y="0"/>
          <a:chExt cx="0" cy="0"/>
        </a:xfrm>
      </p:grpSpPr>
      <p:pic>
        <p:nvPicPr>
          <p:cNvPr id="599" name="Shape 599" descr="InnoTrans Berlin"/>
          <p:cNvPicPr preferRelativeResize="0"/>
          <p:nvPr/>
        </p:nvPicPr>
        <p:blipFill rotWithShape="1">
          <a:blip r:embed="rId4">
            <a:alphaModFix/>
          </a:blip>
          <a:srcRect/>
          <a:stretch/>
        </p:blipFill>
        <p:spPr>
          <a:xfrm>
            <a:off x="107504" y="116631"/>
            <a:ext cx="1035496" cy="720080"/>
          </a:xfrm>
          <a:prstGeom prst="rect">
            <a:avLst/>
          </a:prstGeom>
          <a:noFill/>
          <a:ln>
            <a:noFill/>
          </a:ln>
        </p:spPr>
      </p:pic>
      <p:sp>
        <p:nvSpPr>
          <p:cNvPr id="600" name="Shape 600"/>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
        <p:nvSpPr>
          <p:cNvPr id="601" name="Shape 601"/>
          <p:cNvSpPr/>
          <p:nvPr/>
        </p:nvSpPr>
        <p:spPr>
          <a:xfrm>
            <a:off x="160893" y="1071545"/>
            <a:ext cx="8822213" cy="369332"/>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l-GR" sz="1800">
                <a:solidFill>
                  <a:schemeClr val="dk1"/>
                </a:solidFill>
                <a:latin typeface="Calibri"/>
                <a:ea typeface="Calibri"/>
                <a:cs typeface="Calibri"/>
                <a:sym typeface="Calibri"/>
              </a:rPr>
              <a:t>Σιδηροδρομικό Γερανοφόρο Όχημα KIROW KRC 1100, με ανυψωτική ικανότητα 125 τόνων. </a:t>
            </a:r>
          </a:p>
        </p:txBody>
      </p:sp>
      <p:pic>
        <p:nvPicPr>
          <p:cNvPr id="602" name="Shape 602" descr="http://pictures.attention-ngn.com/portal/35/34891/logo/c6f49a2f74b7033dba6d6916cf362ff1_01_07_o.jpg"/>
          <p:cNvPicPr preferRelativeResize="0"/>
          <p:nvPr/>
        </p:nvPicPr>
        <p:blipFill rotWithShape="1">
          <a:blip r:embed="rId5">
            <a:alphaModFix/>
          </a:blip>
          <a:srcRect/>
          <a:stretch/>
        </p:blipFill>
        <p:spPr>
          <a:xfrm>
            <a:off x="7358082" y="172107"/>
            <a:ext cx="1535468" cy="827999"/>
          </a:xfrm>
          <a:prstGeom prst="rect">
            <a:avLst/>
          </a:prstGeom>
          <a:noFill/>
          <a:ln>
            <a:noFill/>
          </a:ln>
        </p:spPr>
      </p:pic>
      <p:pic>
        <p:nvPicPr>
          <p:cNvPr id="603" name="Shape 603" descr="I:\NEW PHOTOS\NEW FOR SELECTING BEST PHOTOS\BERLIN 19-23 SEP 2016\DSC_4040.JPG"/>
          <p:cNvPicPr preferRelativeResize="0"/>
          <p:nvPr/>
        </p:nvPicPr>
        <p:blipFill rotWithShape="1">
          <a:blip r:embed="rId6">
            <a:alphaModFix/>
          </a:blip>
          <a:srcRect/>
          <a:stretch/>
        </p:blipFill>
        <p:spPr>
          <a:xfrm>
            <a:off x="820173" y="1650988"/>
            <a:ext cx="7503654" cy="5003999"/>
          </a:xfrm>
          <a:prstGeom prst="round2DiagRect">
            <a:avLst>
              <a:gd name="adj1" fmla="val 16667"/>
              <a:gd name="adj2" fmla="val 0"/>
            </a:avLst>
          </a:prstGeom>
          <a:noFill/>
          <a:ln w="88900" cap="sq" cmpd="sng">
            <a:solidFill>
              <a:srgbClr val="FFFFFF"/>
            </a:solidFill>
            <a:prstDash val="solid"/>
            <a:miter/>
            <a:headEnd type="none" w="med" len="med"/>
            <a:tailEnd type="none" w="med" len="med"/>
          </a:ln>
          <a:effectLst>
            <a:outerShdw blurRad="254000" algn="tl" rotWithShape="0">
              <a:srgbClr val="000000">
                <a:alpha val="42745"/>
              </a:srgbClr>
            </a:outerShdw>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pic>
        <p:nvPicPr>
          <p:cNvPr id="608" name="Shape 608"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609" name="Shape 609"/>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
        <p:nvSpPr>
          <p:cNvPr id="610" name="Shape 610"/>
          <p:cNvSpPr/>
          <p:nvPr/>
        </p:nvSpPr>
        <p:spPr>
          <a:xfrm>
            <a:off x="107504" y="1000108"/>
            <a:ext cx="8750776" cy="646331"/>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l-GR" sz="1800">
                <a:solidFill>
                  <a:schemeClr val="dk1"/>
                </a:solidFill>
                <a:latin typeface="Calibri"/>
                <a:ea typeface="Calibri"/>
                <a:cs typeface="Calibri"/>
                <a:sym typeface="Calibri"/>
              </a:rPr>
              <a:t>Βαγόνι μεταφοράς προκατασκευασμένων αλλαγών, της Voestalpine, με δυνατότητα κλίσης κατά τη διάρκεια της μεταφοράς, για μείωση του συνολικού πλάτους.  </a:t>
            </a:r>
          </a:p>
        </p:txBody>
      </p:sp>
      <p:sp>
        <p:nvSpPr>
          <p:cNvPr id="611" name="Shape 611"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12" name="Shape 612"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613" name="Shape 613" descr="http://pictures.attention-ngn.com/portal/35/351214/logo/d9e6381916664a439144aced9c9c056a_07_o.jpg"/>
          <p:cNvPicPr preferRelativeResize="0"/>
          <p:nvPr/>
        </p:nvPicPr>
        <p:blipFill rotWithShape="1">
          <a:blip r:embed="rId4">
            <a:alphaModFix/>
          </a:blip>
          <a:srcRect/>
          <a:stretch/>
        </p:blipFill>
        <p:spPr>
          <a:xfrm>
            <a:off x="6572264" y="71414"/>
            <a:ext cx="2399981" cy="540000"/>
          </a:xfrm>
          <a:prstGeom prst="rect">
            <a:avLst/>
          </a:prstGeom>
          <a:noFill/>
          <a:ln>
            <a:noFill/>
          </a:ln>
        </p:spPr>
      </p:pic>
      <p:pic>
        <p:nvPicPr>
          <p:cNvPr id="614" name="Shape 614" descr="I:\NEW PHOTOS\NEW FOR SELECTING BEST PHOTOS\BERLIN 19-23 SEP 2016\DSC_4042.JPG"/>
          <p:cNvPicPr preferRelativeResize="0"/>
          <p:nvPr/>
        </p:nvPicPr>
        <p:blipFill rotWithShape="1">
          <a:blip r:embed="rId5">
            <a:alphaModFix/>
          </a:blip>
          <a:srcRect/>
          <a:stretch/>
        </p:blipFill>
        <p:spPr>
          <a:xfrm>
            <a:off x="930995" y="1833558"/>
            <a:ext cx="7282007" cy="4856189"/>
          </a:xfrm>
          <a:prstGeom prst="round2DiagRect">
            <a:avLst>
              <a:gd name="adj1" fmla="val 16667"/>
              <a:gd name="adj2" fmla="val 0"/>
            </a:avLst>
          </a:prstGeom>
          <a:noFill/>
          <a:ln w="88900" cap="sq" cmpd="sng">
            <a:solidFill>
              <a:srgbClr val="FFFFFF"/>
            </a:solidFill>
            <a:prstDash val="solid"/>
            <a:miter/>
            <a:headEnd type="none" w="med" len="med"/>
            <a:tailEnd type="none" w="med" len="med"/>
          </a:ln>
          <a:effectLst>
            <a:outerShdw blurRad="254000" algn="tl" rotWithShape="0">
              <a:srgbClr val="000000">
                <a:alpha val="42745"/>
              </a:srgbClr>
            </a:outerShdw>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pic>
        <p:nvPicPr>
          <p:cNvPr id="619" name="Shape 619" descr="InnoTrans Berlin"/>
          <p:cNvPicPr preferRelativeResize="0"/>
          <p:nvPr/>
        </p:nvPicPr>
        <p:blipFill rotWithShape="1">
          <a:blip r:embed="rId3">
            <a:alphaModFix/>
          </a:blip>
          <a:srcRect/>
          <a:stretch/>
        </p:blipFill>
        <p:spPr>
          <a:xfrm>
            <a:off x="107504" y="116631"/>
            <a:ext cx="1035496" cy="720080"/>
          </a:xfrm>
          <a:prstGeom prst="rect">
            <a:avLst/>
          </a:prstGeom>
          <a:noFill/>
          <a:ln>
            <a:noFill/>
          </a:ln>
        </p:spPr>
      </p:pic>
      <p:sp>
        <p:nvSpPr>
          <p:cNvPr id="620" name="Shape 620"/>
          <p:cNvSpPr/>
          <p:nvPr/>
        </p:nvSpPr>
        <p:spPr>
          <a:xfrm>
            <a:off x="1115616" y="21321"/>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
        <p:nvSpPr>
          <p:cNvPr id="621" name="Shape 621"/>
          <p:cNvSpPr/>
          <p:nvPr/>
        </p:nvSpPr>
        <p:spPr>
          <a:xfrm>
            <a:off x="179511" y="928670"/>
            <a:ext cx="8821643" cy="923329"/>
          </a:xfrm>
          <a:prstGeom prst="rect">
            <a:avLst/>
          </a:prstGeom>
          <a:noFill/>
          <a:ln>
            <a:noFill/>
          </a:ln>
        </p:spPr>
        <p:txBody>
          <a:bodyPr lIns="91425" tIns="45700" rIns="91425" bIns="45700" anchor="ctr" anchorCtr="0">
            <a:noAutofit/>
          </a:bodyPr>
          <a:lstStyle/>
          <a:p>
            <a:pPr marL="0" marR="0" lvl="0" indent="0" algn="just" rtl="0">
              <a:spcBef>
                <a:spcPts val="0"/>
              </a:spcBef>
              <a:buSzPct val="25000"/>
              <a:buNone/>
            </a:pPr>
            <a:r>
              <a:rPr lang="el-GR" sz="1800">
                <a:solidFill>
                  <a:schemeClr val="dk1"/>
                </a:solidFill>
                <a:latin typeface="Calibri"/>
                <a:ea typeface="Calibri"/>
                <a:cs typeface="Calibri"/>
                <a:sym typeface="Calibri"/>
              </a:rPr>
              <a:t>Πρωτότυπη Ηλεκτροκινούμενη Μηχανή Ελιγμών InnoShunt RH 1063 της TecSol, που χρησιμοποιεί σύστημα αποθήκευσης ηλεκτρικής ενέργειας για την κίνηση της κατά την διάρκεια ελιγμών στο χώρο διαλογής, χωρίς την ανάγκη καλωδίων ηλεκτροκίνησης.  </a:t>
            </a:r>
          </a:p>
        </p:txBody>
      </p:sp>
      <p:sp>
        <p:nvSpPr>
          <p:cNvPr id="622" name="Shape 622"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23" name="Shape 623"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24" name="Shape 624"/>
          <p:cNvSpPr/>
          <p:nvPr/>
        </p:nvSpPr>
        <p:spPr>
          <a:xfrm>
            <a:off x="8100392" y="116631"/>
            <a:ext cx="83157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l-GR" sz="1800" b="1">
                <a:solidFill>
                  <a:schemeClr val="dk1"/>
                </a:solidFill>
                <a:latin typeface="Calibri"/>
                <a:ea typeface="Calibri"/>
                <a:cs typeface="Calibri"/>
                <a:sym typeface="Calibri"/>
              </a:rPr>
              <a:t>TecSol </a:t>
            </a:r>
          </a:p>
        </p:txBody>
      </p:sp>
      <p:pic>
        <p:nvPicPr>
          <p:cNvPr id="625" name="Shape 625" descr="I:\NEW PHOTOS\NEW FOR SELECTING BEST PHOTOS\BERLIN 19-23 SEP 2016\DSC_40431.jpg"/>
          <p:cNvPicPr preferRelativeResize="0"/>
          <p:nvPr/>
        </p:nvPicPr>
        <p:blipFill rotWithShape="1">
          <a:blip r:embed="rId4">
            <a:alphaModFix/>
          </a:blip>
          <a:srcRect/>
          <a:stretch/>
        </p:blipFill>
        <p:spPr>
          <a:xfrm>
            <a:off x="1097029" y="2071677"/>
            <a:ext cx="6949943" cy="4572031"/>
          </a:xfrm>
          <a:prstGeom prst="round2DiagRect">
            <a:avLst>
              <a:gd name="adj1" fmla="val 16667"/>
              <a:gd name="adj2" fmla="val 0"/>
            </a:avLst>
          </a:prstGeom>
          <a:noFill/>
          <a:ln w="88900" cap="sq" cmpd="sng">
            <a:solidFill>
              <a:srgbClr val="FFFFFF"/>
            </a:solidFill>
            <a:prstDash val="solid"/>
            <a:miter/>
            <a:headEnd type="none" w="med" len="med"/>
            <a:tailEnd type="none" w="med" len="med"/>
          </a:ln>
          <a:effectLst>
            <a:outerShdw blurRad="254000" algn="tl" rotWithShape="0">
              <a:srgbClr val="000000">
                <a:alpha val="42745"/>
              </a:srgb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630" name="Shape 630" descr="InnoTrans Berlin"/>
          <p:cNvPicPr preferRelativeResize="0"/>
          <p:nvPr/>
        </p:nvPicPr>
        <p:blipFill rotWithShape="1">
          <a:blip r:embed="rId3">
            <a:alphaModFix/>
          </a:blip>
          <a:srcRect/>
          <a:stretch/>
        </p:blipFill>
        <p:spPr>
          <a:xfrm>
            <a:off x="250356" y="116631"/>
            <a:ext cx="1035496" cy="720080"/>
          </a:xfrm>
          <a:prstGeom prst="rect">
            <a:avLst/>
          </a:prstGeom>
          <a:noFill/>
          <a:ln>
            <a:noFill/>
          </a:ln>
        </p:spPr>
      </p:pic>
      <p:sp>
        <p:nvSpPr>
          <p:cNvPr id="631" name="Shape 631"/>
          <p:cNvSpPr/>
          <p:nvPr/>
        </p:nvSpPr>
        <p:spPr>
          <a:xfrm>
            <a:off x="1468816" y="71414"/>
            <a:ext cx="3960440" cy="769441"/>
          </a:xfrm>
          <a:prstGeom prst="rect">
            <a:avLst/>
          </a:prstGeom>
          <a:noFill/>
          <a:ln>
            <a:noFill/>
          </a:ln>
        </p:spPr>
        <p:txBody>
          <a:bodyPr lIns="91425" tIns="45700" rIns="91425" bIns="45700" anchor="ctr" anchorCtr="0">
            <a:noAutofit/>
          </a:bodyPr>
          <a:lstStyle/>
          <a:p>
            <a:pPr marL="1828800" marR="0" lvl="4" indent="-1828800" algn="l" rtl="0">
              <a:spcBef>
                <a:spcPts val="0"/>
              </a:spcBef>
              <a:spcAft>
                <a:spcPts val="0"/>
              </a:spcAft>
              <a:buSzPct val="25000"/>
              <a:buNone/>
            </a:pPr>
            <a:r>
              <a:rPr lang="el-GR" sz="2400" b="1" i="1" u="none" strike="noStrike" cap="none">
                <a:solidFill>
                  <a:schemeClr val="dk2"/>
                </a:solidFill>
                <a:latin typeface="Calibri"/>
                <a:ea typeface="Calibri"/>
                <a:cs typeface="Calibri"/>
                <a:sym typeface="Calibri"/>
              </a:rPr>
              <a:t>InnoTrans 2016</a:t>
            </a:r>
          </a:p>
          <a:p>
            <a:pPr marL="1828800" marR="0" lvl="4" indent="-1828800" algn="l" rtl="0">
              <a:spcBef>
                <a:spcPts val="0"/>
              </a:spcBef>
              <a:spcAft>
                <a:spcPts val="0"/>
              </a:spcAft>
              <a:buSzPct val="25000"/>
              <a:buNone/>
            </a:pPr>
            <a:r>
              <a:rPr lang="el-GR" sz="2000" b="1" i="1" u="none" strike="noStrike" cap="none">
                <a:solidFill>
                  <a:schemeClr val="dk2"/>
                </a:solidFill>
                <a:latin typeface="Calibri"/>
                <a:ea typeface="Calibri"/>
                <a:cs typeface="Calibri"/>
                <a:sym typeface="Calibri"/>
              </a:rPr>
              <a:t>20 -23 Σεπτεμβρίου 2016</a:t>
            </a:r>
          </a:p>
        </p:txBody>
      </p:sp>
      <p:sp>
        <p:nvSpPr>
          <p:cNvPr id="632" name="Shape 632"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33" name="Shape 633" descr="Αποτέλεσμα εικόνας για voestalpin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634" name="Shape 634"/>
          <p:cNvPicPr preferRelativeResize="0"/>
          <p:nvPr/>
        </p:nvPicPr>
        <p:blipFill rotWithShape="1">
          <a:blip r:embed="rId4">
            <a:alphaModFix/>
          </a:blip>
          <a:srcRect/>
          <a:stretch/>
        </p:blipFill>
        <p:spPr>
          <a:xfrm>
            <a:off x="0" y="907596"/>
            <a:ext cx="9144000" cy="5950403"/>
          </a:xfrm>
          <a:prstGeom prst="rect">
            <a:avLst/>
          </a:prstGeom>
          <a:noFill/>
          <a:ln>
            <a:noFill/>
          </a:ln>
        </p:spPr>
      </p:pic>
      <p:sp>
        <p:nvSpPr>
          <p:cNvPr id="635" name="Shape 635"/>
          <p:cNvSpPr txBox="1"/>
          <p:nvPr/>
        </p:nvSpPr>
        <p:spPr>
          <a:xfrm>
            <a:off x="2571735" y="1285859"/>
            <a:ext cx="6143667"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l-GR" sz="2800" b="1" i="1">
                <a:solidFill>
                  <a:schemeClr val="lt1"/>
                </a:solidFill>
                <a:latin typeface="Calibri"/>
                <a:ea typeface="Calibri"/>
                <a:cs typeface="Calibri"/>
                <a:sym typeface="Calibri"/>
              </a:rPr>
              <a:t>Ευχαριστούμε για την προσοχή σας!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p:cNvPicPr preferRelativeResize="0"/>
          <p:nvPr/>
        </p:nvPicPr>
        <p:blipFill rotWithShape="1">
          <a:blip r:embed="rId3">
            <a:alphaModFix/>
          </a:blip>
          <a:srcRect/>
          <a:stretch/>
        </p:blipFill>
        <p:spPr>
          <a:xfrm>
            <a:off x="1428728" y="2046285"/>
            <a:ext cx="6286544" cy="4454548"/>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pic>
      <p:sp>
        <p:nvSpPr>
          <p:cNvPr id="128" name="Shape 128"/>
          <p:cNvSpPr txBox="1"/>
          <p:nvPr/>
        </p:nvSpPr>
        <p:spPr>
          <a:xfrm>
            <a:off x="964380" y="285728"/>
            <a:ext cx="7215238" cy="584774"/>
          </a:xfrm>
          <a:prstGeom prst="rect">
            <a:avLst/>
          </a:prstGeom>
          <a:noFill/>
          <a:ln>
            <a:noFill/>
          </a:ln>
          <a:effectLst>
            <a:outerShdw blurRad="25399" dist="12700" dir="5400000" algn="t" rotWithShape="0">
              <a:srgbClr val="000000">
                <a:alpha val="49803"/>
              </a:srgbClr>
            </a:outerShdw>
          </a:effectLst>
        </p:spPr>
        <p:txBody>
          <a:bodyPr lIns="91425" tIns="45700" rIns="91425" bIns="45700" anchor="t" anchorCtr="0">
            <a:noAutofit/>
          </a:bodyPr>
          <a:lstStyle/>
          <a:p>
            <a:pPr marL="0" marR="0" lvl="0" indent="0" algn="ctr" rtl="0">
              <a:spcBef>
                <a:spcPts val="0"/>
              </a:spcBef>
              <a:buSzPct val="25000"/>
              <a:buNone/>
            </a:pPr>
            <a:r>
              <a:rPr lang="el-GR" sz="3200" b="1" i="0" u="none" strike="noStrike" cap="none">
                <a:solidFill>
                  <a:schemeClr val="dk1"/>
                </a:solidFill>
                <a:latin typeface="Calibri"/>
                <a:ea typeface="Calibri"/>
                <a:cs typeface="Calibri"/>
                <a:sym typeface="Calibri"/>
              </a:rPr>
              <a:t>1. Σιδηροδρομική Τεχνολογία</a:t>
            </a:r>
          </a:p>
        </p:txBody>
      </p:sp>
      <p:sp>
        <p:nvSpPr>
          <p:cNvPr id="129" name="Shape 129"/>
          <p:cNvSpPr/>
          <p:nvPr/>
        </p:nvSpPr>
        <p:spPr>
          <a:xfrm>
            <a:off x="571472" y="1000108"/>
            <a:ext cx="8001055" cy="923329"/>
          </a:xfrm>
          <a:prstGeom prst="rect">
            <a:avLst/>
          </a:prstGeom>
          <a:noFill/>
          <a:ln>
            <a:noFill/>
          </a:ln>
          <a:effectLst>
            <a:outerShdw dist="12700" dir="2700000" algn="tl" rotWithShape="0">
              <a:srgbClr val="000000">
                <a:alpha val="14901"/>
              </a:srgbClr>
            </a:outerShdw>
          </a:effectLst>
        </p:spPr>
        <p:txBody>
          <a:bodyPr lIns="91425" tIns="45700" rIns="91425" bIns="45700" anchor="t" anchorCtr="0">
            <a:noAutofit/>
          </a:bodyPr>
          <a:lstStyle/>
          <a:p>
            <a:pPr marL="0" marR="0" lvl="0" indent="0" algn="ctr" rtl="0">
              <a:spcBef>
                <a:spcPts val="0"/>
              </a:spcBef>
              <a:buSzPct val="25000"/>
              <a:buNone/>
            </a:pPr>
            <a:r>
              <a:rPr lang="el-GR" sz="1800" b="0" i="0" u="none" strike="noStrike" cap="none">
                <a:solidFill>
                  <a:schemeClr val="dk1"/>
                </a:solidFill>
                <a:latin typeface="Calibri"/>
                <a:ea typeface="Calibri"/>
                <a:cs typeface="Calibri"/>
                <a:sym typeface="Calibri"/>
              </a:rPr>
              <a:t>Η κατηγορία αυτή περιλαμβάνει σιδηροδρομικά οχήματα (επιβατικά και εμπορευματικά), μέρη, εξαρτήματα  και συστήματα οχημάτων, εξοπλισμό και εργαλεία συντήρησης τους κλπ. </a:t>
            </a:r>
          </a:p>
        </p:txBody>
      </p:sp>
      <p:pic>
        <p:nvPicPr>
          <p:cNvPr id="130" name="Shape 130"/>
          <p:cNvPicPr preferRelativeResize="0"/>
          <p:nvPr/>
        </p:nvPicPr>
        <p:blipFill rotWithShape="1">
          <a:blip r:embed="rId4">
            <a:alphaModFix/>
          </a:blip>
          <a:srcRect/>
          <a:stretch/>
        </p:blipFill>
        <p:spPr>
          <a:xfrm>
            <a:off x="7215206" y="357165"/>
            <a:ext cx="828675" cy="485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Shape 136"/>
          <p:cNvPicPr preferRelativeResize="0"/>
          <p:nvPr/>
        </p:nvPicPr>
        <p:blipFill rotWithShape="1">
          <a:blip r:embed="rId3">
            <a:alphaModFix/>
          </a:blip>
          <a:srcRect/>
          <a:stretch/>
        </p:blipFill>
        <p:spPr>
          <a:xfrm>
            <a:off x="7236635" y="366689"/>
            <a:ext cx="809624" cy="466725"/>
          </a:xfrm>
          <a:prstGeom prst="rect">
            <a:avLst/>
          </a:prstGeom>
          <a:noFill/>
          <a:ln>
            <a:noFill/>
          </a:ln>
        </p:spPr>
      </p:pic>
      <p:pic>
        <p:nvPicPr>
          <p:cNvPr id="137" name="Shape 137"/>
          <p:cNvPicPr preferRelativeResize="0"/>
          <p:nvPr/>
        </p:nvPicPr>
        <p:blipFill rotWithShape="1">
          <a:blip r:embed="rId4">
            <a:alphaModFix/>
          </a:blip>
          <a:srcRect/>
          <a:stretch/>
        </p:blipFill>
        <p:spPr>
          <a:xfrm>
            <a:off x="1428728" y="2046285"/>
            <a:ext cx="6286544" cy="4454548"/>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pic>
      <p:sp>
        <p:nvSpPr>
          <p:cNvPr id="138" name="Shape 138"/>
          <p:cNvSpPr txBox="1"/>
          <p:nvPr/>
        </p:nvSpPr>
        <p:spPr>
          <a:xfrm>
            <a:off x="964380" y="285728"/>
            <a:ext cx="7215238" cy="584774"/>
          </a:xfrm>
          <a:prstGeom prst="rect">
            <a:avLst/>
          </a:prstGeom>
          <a:noFill/>
          <a:ln>
            <a:noFill/>
          </a:ln>
          <a:effectLst>
            <a:outerShdw blurRad="25399" dist="12700" dir="5400000" algn="t" rotWithShape="0">
              <a:srgbClr val="000000">
                <a:alpha val="49803"/>
              </a:srgbClr>
            </a:outerShdw>
          </a:effectLst>
        </p:spPr>
        <p:txBody>
          <a:bodyPr lIns="91425" tIns="45700" rIns="91425" bIns="45700" anchor="t" anchorCtr="0">
            <a:noAutofit/>
          </a:bodyPr>
          <a:lstStyle/>
          <a:p>
            <a:pPr marL="0" marR="0" lvl="0" indent="0" algn="ctr" rtl="0">
              <a:spcBef>
                <a:spcPts val="0"/>
              </a:spcBef>
              <a:buSzPct val="25000"/>
              <a:buNone/>
            </a:pPr>
            <a:r>
              <a:rPr lang="el-GR" sz="3200" b="1" i="0" u="none" strike="noStrike" cap="none">
                <a:solidFill>
                  <a:schemeClr val="dk1"/>
                </a:solidFill>
                <a:latin typeface="Calibri"/>
                <a:ea typeface="Calibri"/>
                <a:cs typeface="Calibri"/>
                <a:sym typeface="Calibri"/>
              </a:rPr>
              <a:t>2. Σιδηροδρομική Υποδομή</a:t>
            </a:r>
          </a:p>
        </p:txBody>
      </p:sp>
      <p:sp>
        <p:nvSpPr>
          <p:cNvPr id="139" name="Shape 139"/>
          <p:cNvSpPr/>
          <p:nvPr/>
        </p:nvSpPr>
        <p:spPr>
          <a:xfrm>
            <a:off x="571472" y="1000108"/>
            <a:ext cx="8001055" cy="923329"/>
          </a:xfrm>
          <a:prstGeom prst="rect">
            <a:avLst/>
          </a:prstGeom>
          <a:noFill/>
          <a:ln>
            <a:noFill/>
          </a:ln>
          <a:effectLst>
            <a:outerShdw dist="12700" dir="2700000" algn="tl" rotWithShape="0">
              <a:srgbClr val="000000">
                <a:alpha val="14901"/>
              </a:srgbClr>
            </a:outerShdw>
          </a:effectLst>
        </p:spPr>
        <p:txBody>
          <a:bodyPr lIns="91425" tIns="45700" rIns="91425" bIns="45700" anchor="t" anchorCtr="0">
            <a:noAutofit/>
          </a:bodyPr>
          <a:lstStyle/>
          <a:p>
            <a:pPr marL="0" marR="0" lvl="0" indent="0" algn="ctr" rtl="0">
              <a:spcBef>
                <a:spcPts val="0"/>
              </a:spcBef>
              <a:buSzPct val="25000"/>
              <a:buNone/>
            </a:pPr>
            <a:r>
              <a:rPr lang="el-GR" sz="1800" b="0" i="0" u="none" strike="noStrike" cap="none">
                <a:solidFill>
                  <a:schemeClr val="dk1"/>
                </a:solidFill>
                <a:latin typeface="Calibri"/>
                <a:ea typeface="Calibri"/>
                <a:cs typeface="Calibri"/>
                <a:sym typeface="Calibri"/>
              </a:rPr>
              <a:t>Η κατηγορία αυτή περιλαμβάνει εκθέματα σχετικά με την κατασκευή και συντήρηση υποδομής, συστημάτων ηλεκτροκίνησης, σηματοδότησης, τηλεδιοίκησης κλπ.</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p:cNvPicPr preferRelativeResize="0"/>
          <p:nvPr/>
        </p:nvPicPr>
        <p:blipFill rotWithShape="1">
          <a:blip r:embed="rId3">
            <a:alphaModFix/>
          </a:blip>
          <a:srcRect/>
          <a:stretch/>
        </p:blipFill>
        <p:spPr>
          <a:xfrm>
            <a:off x="7287574" y="387665"/>
            <a:ext cx="723900" cy="400049"/>
          </a:xfrm>
          <a:prstGeom prst="rect">
            <a:avLst/>
          </a:prstGeom>
          <a:noFill/>
          <a:ln>
            <a:noFill/>
          </a:ln>
        </p:spPr>
      </p:pic>
      <p:pic>
        <p:nvPicPr>
          <p:cNvPr id="146" name="Shape 146"/>
          <p:cNvPicPr preferRelativeResize="0"/>
          <p:nvPr/>
        </p:nvPicPr>
        <p:blipFill rotWithShape="1">
          <a:blip r:embed="rId4">
            <a:alphaModFix/>
          </a:blip>
          <a:srcRect/>
          <a:stretch/>
        </p:blipFill>
        <p:spPr>
          <a:xfrm>
            <a:off x="1428728" y="2046285"/>
            <a:ext cx="6286544" cy="4454548"/>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pic>
      <p:sp>
        <p:nvSpPr>
          <p:cNvPr id="147" name="Shape 147"/>
          <p:cNvSpPr txBox="1"/>
          <p:nvPr/>
        </p:nvSpPr>
        <p:spPr>
          <a:xfrm>
            <a:off x="964380" y="285728"/>
            <a:ext cx="7215238" cy="1077217"/>
          </a:xfrm>
          <a:prstGeom prst="rect">
            <a:avLst/>
          </a:prstGeom>
          <a:noFill/>
          <a:ln>
            <a:noFill/>
          </a:ln>
          <a:effectLst>
            <a:outerShdw blurRad="25399" dist="12700" dir="5400000" algn="t" rotWithShape="0">
              <a:srgbClr val="000000">
                <a:alpha val="49803"/>
              </a:srgbClr>
            </a:outerShdw>
          </a:effectLst>
        </p:spPr>
        <p:txBody>
          <a:bodyPr lIns="91425" tIns="45700" rIns="91425" bIns="45700" anchor="t" anchorCtr="0">
            <a:noAutofit/>
          </a:bodyPr>
          <a:lstStyle/>
          <a:p>
            <a:pPr marL="0" marR="0" lvl="0" indent="0" algn="ctr" rtl="0">
              <a:spcBef>
                <a:spcPts val="0"/>
              </a:spcBef>
              <a:buSzPct val="25000"/>
              <a:buNone/>
            </a:pPr>
            <a:r>
              <a:rPr lang="el-GR" sz="3200" b="1" i="0" u="none" strike="noStrike" cap="none">
                <a:solidFill>
                  <a:schemeClr val="dk1"/>
                </a:solidFill>
                <a:latin typeface="Calibri"/>
                <a:ea typeface="Calibri"/>
                <a:cs typeface="Calibri"/>
                <a:sym typeface="Calibri"/>
              </a:rPr>
              <a:t>3. Δημόσιες Συγκοινωνίες</a:t>
            </a:r>
          </a:p>
          <a:p>
            <a:pPr marL="0" marR="0" lvl="0" indent="0" algn="ctr" rtl="0">
              <a:spcBef>
                <a:spcPts val="0"/>
              </a:spcBef>
              <a:buNone/>
            </a:pPr>
            <a:endParaRPr sz="3200" b="0" i="0" u="none" strike="noStrike" cap="none">
              <a:solidFill>
                <a:schemeClr val="dk1"/>
              </a:solidFill>
              <a:latin typeface="Calibri"/>
              <a:ea typeface="Calibri"/>
              <a:cs typeface="Calibri"/>
              <a:sym typeface="Calibri"/>
            </a:endParaRPr>
          </a:p>
        </p:txBody>
      </p:sp>
      <p:sp>
        <p:nvSpPr>
          <p:cNvPr id="148" name="Shape 148"/>
          <p:cNvSpPr/>
          <p:nvPr/>
        </p:nvSpPr>
        <p:spPr>
          <a:xfrm>
            <a:off x="1071537" y="1000108"/>
            <a:ext cx="7215238" cy="646331"/>
          </a:xfrm>
          <a:prstGeom prst="rect">
            <a:avLst/>
          </a:prstGeom>
          <a:noFill/>
          <a:ln>
            <a:noFill/>
          </a:ln>
          <a:effectLst>
            <a:outerShdw dist="12700" dir="2700000" algn="tl" rotWithShape="0">
              <a:srgbClr val="000000">
                <a:alpha val="14901"/>
              </a:srgbClr>
            </a:outerShdw>
          </a:effectLst>
        </p:spPr>
        <p:txBody>
          <a:bodyPr lIns="91425" tIns="45700" rIns="91425" bIns="45700" anchor="t" anchorCtr="0">
            <a:noAutofit/>
          </a:bodyPr>
          <a:lstStyle/>
          <a:p>
            <a:pPr marL="0" marR="0" lvl="0" indent="0" algn="ctr" rtl="0">
              <a:spcBef>
                <a:spcPts val="0"/>
              </a:spcBef>
              <a:buSzPct val="25000"/>
              <a:buNone/>
            </a:pPr>
            <a:r>
              <a:rPr lang="el-GR" sz="1800" b="0" i="0" u="none" strike="noStrike" cap="none">
                <a:solidFill>
                  <a:schemeClr val="dk1"/>
                </a:solidFill>
                <a:latin typeface="Calibri"/>
                <a:ea typeface="Calibri"/>
                <a:cs typeface="Calibri"/>
                <a:sym typeface="Calibri"/>
              </a:rPr>
              <a:t>Περιλαμβάνει τεχνολογίες πληροφορικής , επικοινωνιών, διαχείρισης κυκλοφορίας, κ.λ.π.</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Shape 154"/>
          <p:cNvPicPr preferRelativeResize="0"/>
          <p:nvPr/>
        </p:nvPicPr>
        <p:blipFill rotWithShape="1">
          <a:blip r:embed="rId3">
            <a:alphaModFix/>
          </a:blip>
          <a:srcRect/>
          <a:stretch/>
        </p:blipFill>
        <p:spPr>
          <a:xfrm>
            <a:off x="1428728" y="2046285"/>
            <a:ext cx="6286544" cy="4454548"/>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pic>
      <p:sp>
        <p:nvSpPr>
          <p:cNvPr id="155" name="Shape 155"/>
          <p:cNvSpPr txBox="1"/>
          <p:nvPr/>
        </p:nvSpPr>
        <p:spPr>
          <a:xfrm>
            <a:off x="964380" y="285728"/>
            <a:ext cx="7215238" cy="1974899"/>
          </a:xfrm>
          <a:prstGeom prst="rect">
            <a:avLst/>
          </a:prstGeom>
          <a:noFill/>
          <a:ln>
            <a:noFill/>
          </a:ln>
          <a:effectLst>
            <a:outerShdw blurRad="25399" dist="12700" dir="5400000" algn="t" rotWithShape="0">
              <a:srgbClr val="000000">
                <a:alpha val="49803"/>
              </a:srgbClr>
            </a:outerShdw>
          </a:effectLst>
        </p:spPr>
        <p:txBody>
          <a:bodyPr lIns="91425" tIns="45700" rIns="91425" bIns="45700" anchor="t" anchorCtr="0">
            <a:noAutofit/>
          </a:bodyPr>
          <a:lstStyle/>
          <a:p>
            <a:pPr marL="0" marR="0" lvl="0" indent="0" algn="ctr" rtl="0">
              <a:lnSpc>
                <a:spcPct val="109375"/>
              </a:lnSpc>
              <a:spcBef>
                <a:spcPts val="0"/>
              </a:spcBef>
              <a:buSzPct val="25000"/>
              <a:buNone/>
            </a:pPr>
            <a:r>
              <a:rPr lang="el-GR" sz="3200" b="1" i="0" u="none" strike="noStrike" cap="none">
                <a:solidFill>
                  <a:schemeClr val="dk1"/>
                </a:solidFill>
                <a:latin typeface="Calibri"/>
                <a:ea typeface="Calibri"/>
                <a:cs typeface="Calibri"/>
                <a:sym typeface="Calibri"/>
              </a:rPr>
              <a:t>4. Τεχνολογίες Εσωτερικών Χώρων Οχημάτων.</a:t>
            </a:r>
          </a:p>
          <a:p>
            <a:pPr marL="0" marR="0" lvl="0" indent="0" algn="ctr" rtl="0">
              <a:spcBef>
                <a:spcPts val="0"/>
              </a:spcBef>
              <a:buNone/>
            </a:pPr>
            <a:endParaRPr sz="3200" b="0"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0" i="0" u="none" strike="noStrike" cap="none">
              <a:solidFill>
                <a:schemeClr val="dk1"/>
              </a:solidFill>
              <a:latin typeface="Calibri"/>
              <a:ea typeface="Calibri"/>
              <a:cs typeface="Calibri"/>
              <a:sym typeface="Calibri"/>
            </a:endParaRPr>
          </a:p>
        </p:txBody>
      </p:sp>
      <p:sp>
        <p:nvSpPr>
          <p:cNvPr id="156" name="Shape 156"/>
          <p:cNvSpPr/>
          <p:nvPr/>
        </p:nvSpPr>
        <p:spPr>
          <a:xfrm>
            <a:off x="571472" y="1000108"/>
            <a:ext cx="8001055" cy="923329"/>
          </a:xfrm>
          <a:prstGeom prst="rect">
            <a:avLst/>
          </a:prstGeom>
          <a:noFill/>
          <a:ln>
            <a:noFill/>
          </a:ln>
          <a:effectLst>
            <a:outerShdw dist="12700" dir="2700000" algn="tl" rotWithShape="0">
              <a:srgbClr val="000000">
                <a:alpha val="14901"/>
              </a:srgbClr>
            </a:outerShdw>
          </a:effectLst>
        </p:spPr>
        <p:txBody>
          <a:bodyPr lIns="91425" tIns="45700" rIns="91425" bIns="45700" anchor="t" anchorCtr="0">
            <a:noAutofit/>
          </a:bodyPr>
          <a:lstStyle/>
          <a:p>
            <a:pPr marL="0" marR="0" lvl="0" indent="0" algn="ctr" rtl="0">
              <a:spcBef>
                <a:spcPts val="0"/>
              </a:spcBef>
              <a:buNone/>
            </a:pPr>
            <a:endParaRPr sz="1800" b="0" i="0" u="none" strike="noStrike" cap="none">
              <a:solidFill>
                <a:schemeClr val="dk1"/>
              </a:solidFill>
              <a:latin typeface="Calibri"/>
              <a:ea typeface="Calibri"/>
              <a:cs typeface="Calibri"/>
              <a:sym typeface="Calibri"/>
            </a:endParaRPr>
          </a:p>
          <a:p>
            <a:pPr marL="0" marR="0" lvl="0" indent="0" algn="ctr" rtl="0">
              <a:spcBef>
                <a:spcPts val="0"/>
              </a:spcBef>
              <a:buSzPct val="25000"/>
              <a:buNone/>
            </a:pPr>
            <a:r>
              <a:rPr lang="el-GR" sz="1800" b="0" i="0" u="none" strike="noStrike" cap="none">
                <a:solidFill>
                  <a:schemeClr val="dk1"/>
                </a:solidFill>
                <a:latin typeface="Calibri"/>
                <a:ea typeface="Calibri"/>
                <a:cs typeface="Calibri"/>
                <a:sym typeface="Calibri"/>
              </a:rPr>
              <a:t>Περιλαμβάνει εσωτερικό εξοπλισμό βαγονιών, συστήματα κλιματισμού, εξοπλισμός άνεσης επιβατών, υπηρεσίες Catering κ.λ.π.</a:t>
            </a:r>
          </a:p>
        </p:txBody>
      </p:sp>
      <p:pic>
        <p:nvPicPr>
          <p:cNvPr id="157" name="Shape 157"/>
          <p:cNvPicPr preferRelativeResize="0"/>
          <p:nvPr/>
        </p:nvPicPr>
        <p:blipFill rotWithShape="1">
          <a:blip r:embed="rId4">
            <a:alphaModFix/>
          </a:blip>
          <a:srcRect/>
          <a:stretch/>
        </p:blipFill>
        <p:spPr>
          <a:xfrm>
            <a:off x="7715271" y="385743"/>
            <a:ext cx="723900" cy="400049"/>
          </a:xfrm>
          <a:prstGeom prst="rect">
            <a:avLst/>
          </a:prstGeom>
          <a:noFill/>
          <a:ln>
            <a:noFill/>
          </a:ln>
        </p:spPr>
      </p:pic>
    </p:spTree>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2562</Words>
  <Application>Microsoft Office PowerPoint</Application>
  <PresentationFormat>Προβολή στην οθόνη (4:3)</PresentationFormat>
  <Paragraphs>301</Paragraphs>
  <Slides>56</Slides>
  <Notes>56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56</vt:i4>
      </vt:variant>
    </vt:vector>
  </HeadingPairs>
  <TitlesOfParts>
    <vt:vector size="61" baseType="lpstr">
      <vt:lpstr>Algerian</vt:lpstr>
      <vt:lpstr>Arial</vt:lpstr>
      <vt:lpstr>Calibri</vt:lpstr>
      <vt:lpstr>Noto Sans Symbols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ΚΑΤΗΓΟΡΙΕΣ ΕΚΘΕΜΑΤΩΝ</vt:lpstr>
      <vt:lpstr>Υλικά Γραμμής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Εξοπλισμός Γραμμής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Μηχανήματα – Οχήματα Γραμμής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cp:lastModifiedBy>nenos</cp:lastModifiedBy>
  <cp:revision>1</cp:revision>
  <dcterms:modified xsi:type="dcterms:W3CDTF">2016-11-23T11:15:37Z</dcterms:modified>
</cp:coreProperties>
</file>